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60" r:id="rId4"/>
    <p:sldId id="262" r:id="rId5"/>
    <p:sldId id="263" r:id="rId6"/>
    <p:sldId id="264" r:id="rId7"/>
    <p:sldId id="266" r:id="rId8"/>
    <p:sldId id="267" r:id="rId9"/>
    <p:sldId id="271" r:id="rId10"/>
    <p:sldId id="270" r:id="rId11"/>
    <p:sldId id="273" r:id="rId12"/>
    <p:sldId id="274" r:id="rId13"/>
    <p:sldId id="277" r:id="rId14"/>
    <p:sldId id="276" r:id="rId15"/>
    <p:sldId id="280" r:id="rId16"/>
    <p:sldId id="282" r:id="rId17"/>
    <p:sldId id="283" r:id="rId18"/>
    <p:sldId id="287" r:id="rId19"/>
    <p:sldId id="288" r:id="rId20"/>
    <p:sldId id="289" r:id="rId21"/>
    <p:sldId id="290" r:id="rId22"/>
    <p:sldId id="291" r:id="rId23"/>
    <p:sldId id="269" r:id="rId24"/>
    <p:sldId id="292" r:id="rId25"/>
    <p:sldId id="293" r:id="rId26"/>
    <p:sldId id="272" r:id="rId27"/>
    <p:sldId id="294" r:id="rId28"/>
    <p:sldId id="295" r:id="rId29"/>
    <p:sldId id="275" r:id="rId30"/>
    <p:sldId id="296" r:id="rId31"/>
    <p:sldId id="278" r:id="rId32"/>
    <p:sldId id="297" r:id="rId33"/>
    <p:sldId id="281" r:id="rId34"/>
    <p:sldId id="298" r:id="rId35"/>
    <p:sldId id="279" r:id="rId36"/>
    <p:sldId id="299" r:id="rId37"/>
    <p:sldId id="300" r:id="rId38"/>
    <p:sldId id="284" r:id="rId39"/>
    <p:sldId id="285" r:id="rId40"/>
    <p:sldId id="301" r:id="rId41"/>
    <p:sldId id="261" r:id="rId42"/>
  </p:sldIdLst>
  <p:sldSz cx="14630400" cy="8229600"/>
  <p:notesSz cx="6858000" cy="9144000"/>
  <p:embeddedFontLst>
    <p:embeddedFont>
      <p:font typeface="Calibri" panose="020F050202020403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Vrinda" panose="020B0502040204020203" pitchFamily="3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000000"/>
          </p15:clr>
        </p15:guide>
        <p15:guide id="2" pos="460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714" y="102"/>
      </p:cViewPr>
      <p:guideLst>
        <p:guide orient="horz" pos="2592"/>
        <p:guide pos="4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31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78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320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924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8950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321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93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079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061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57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842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622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03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698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14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988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047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92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09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178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31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5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4031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034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367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29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893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765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1061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131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05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77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875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84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61357d0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61357d0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13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097280" y="2556511"/>
            <a:ext cx="12435840" cy="176403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2194560" y="4663440"/>
            <a:ext cx="10241280" cy="2103120"/>
          </a:xfrm>
          <a:prstGeom prst="rect">
            <a:avLst/>
          </a:prstGeom>
          <a:noFill/>
          <a:ln>
            <a:noFill/>
          </a:ln>
        </p:spPr>
        <p:txBody>
          <a:bodyPr spcFirstLastPara="1" wrap="square" lIns="130600" tIns="65300" rIns="130600" bIns="65300" anchor="t" anchorCtr="0">
            <a:normAutofit/>
          </a:bodyPr>
          <a:lstStyle>
            <a:lvl1pPr lvl="0" algn="ctr">
              <a:spcBef>
                <a:spcPts val="920"/>
              </a:spcBef>
              <a:spcAft>
                <a:spcPts val="0"/>
              </a:spcAft>
              <a:buClr>
                <a:srgbClr val="888888"/>
              </a:buClr>
              <a:buSzPts val="4600"/>
              <a:buNone/>
              <a:defRPr>
                <a:solidFill>
                  <a:srgbClr val="888888"/>
                </a:solidFill>
              </a:defRPr>
            </a:lvl1pPr>
            <a:lvl2pPr lvl="1" algn="ctr">
              <a:spcBef>
                <a:spcPts val="800"/>
              </a:spcBef>
              <a:spcAft>
                <a:spcPts val="0"/>
              </a:spcAft>
              <a:buClr>
                <a:srgbClr val="888888"/>
              </a:buClr>
              <a:buSzPts val="4000"/>
              <a:buNone/>
              <a:defRPr>
                <a:solidFill>
                  <a:srgbClr val="888888"/>
                </a:solidFill>
              </a:defRPr>
            </a:lvl2pPr>
            <a:lvl3pPr lvl="2" algn="ctr">
              <a:spcBef>
                <a:spcPts val="680"/>
              </a:spcBef>
              <a:spcAft>
                <a:spcPts val="0"/>
              </a:spcAft>
              <a:buClr>
                <a:srgbClr val="888888"/>
              </a:buClr>
              <a:buSzPts val="3400"/>
              <a:buNone/>
              <a:defRPr>
                <a:solidFill>
                  <a:srgbClr val="888888"/>
                </a:solidFill>
              </a:defRPr>
            </a:lvl3pPr>
            <a:lvl4pPr lvl="3" algn="ctr">
              <a:spcBef>
                <a:spcPts val="580"/>
              </a:spcBef>
              <a:spcAft>
                <a:spcPts val="0"/>
              </a:spcAft>
              <a:buClr>
                <a:srgbClr val="888888"/>
              </a:buClr>
              <a:buSzPts val="2900"/>
              <a:buNone/>
              <a:defRPr>
                <a:solidFill>
                  <a:srgbClr val="888888"/>
                </a:solidFill>
              </a:defRPr>
            </a:lvl4pPr>
            <a:lvl5pPr lvl="4" algn="ctr">
              <a:spcBef>
                <a:spcPts val="580"/>
              </a:spcBef>
              <a:spcAft>
                <a:spcPts val="0"/>
              </a:spcAft>
              <a:buClr>
                <a:srgbClr val="888888"/>
              </a:buClr>
              <a:buSzPts val="2900"/>
              <a:buNone/>
              <a:defRPr>
                <a:solidFill>
                  <a:srgbClr val="888888"/>
                </a:solidFill>
              </a:defRPr>
            </a:lvl5pPr>
            <a:lvl6pPr lvl="5" algn="ctr">
              <a:spcBef>
                <a:spcPts val="580"/>
              </a:spcBef>
              <a:spcAft>
                <a:spcPts val="0"/>
              </a:spcAft>
              <a:buClr>
                <a:srgbClr val="888888"/>
              </a:buClr>
              <a:buSzPts val="2900"/>
              <a:buNone/>
              <a:defRPr>
                <a:solidFill>
                  <a:srgbClr val="888888"/>
                </a:solidFill>
              </a:defRPr>
            </a:lvl6pPr>
            <a:lvl7pPr lvl="6" algn="ctr">
              <a:spcBef>
                <a:spcPts val="580"/>
              </a:spcBef>
              <a:spcAft>
                <a:spcPts val="0"/>
              </a:spcAft>
              <a:buClr>
                <a:srgbClr val="888888"/>
              </a:buClr>
              <a:buSzPts val="2900"/>
              <a:buNone/>
              <a:defRPr>
                <a:solidFill>
                  <a:srgbClr val="888888"/>
                </a:solidFill>
              </a:defRPr>
            </a:lvl7pPr>
            <a:lvl8pPr lvl="7" algn="ctr">
              <a:spcBef>
                <a:spcPts val="580"/>
              </a:spcBef>
              <a:spcAft>
                <a:spcPts val="0"/>
              </a:spcAft>
              <a:buClr>
                <a:srgbClr val="888888"/>
              </a:buClr>
              <a:buSzPts val="2900"/>
              <a:buNone/>
              <a:defRPr>
                <a:solidFill>
                  <a:srgbClr val="888888"/>
                </a:solidFill>
              </a:defRPr>
            </a:lvl8pPr>
            <a:lvl9pPr lvl="8" algn="ctr">
              <a:spcBef>
                <a:spcPts val="580"/>
              </a:spcBef>
              <a:spcAft>
                <a:spcPts val="0"/>
              </a:spcAft>
              <a:buClr>
                <a:srgbClr val="888888"/>
              </a:buClr>
              <a:buSzPts val="2900"/>
              <a:buNone/>
              <a:defRPr>
                <a:solidFill>
                  <a:srgbClr val="888888"/>
                </a:solidFill>
              </a:defRPr>
            </a:lvl9pPr>
          </a:lstStyle>
          <a:p>
            <a:endParaRPr/>
          </a:p>
        </p:txBody>
      </p:sp>
      <p:sp>
        <p:nvSpPr>
          <p:cNvPr id="14" name="Google Shape;14;p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4599622" y="-1947862"/>
            <a:ext cx="5431156" cy="13167360"/>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5392083" y="1976438"/>
            <a:ext cx="8425816" cy="5265421"/>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4736783" y="-3169601"/>
            <a:ext cx="8425816" cy="15557499"/>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1155701" y="5288281"/>
            <a:ext cx="12435840" cy="1634490"/>
          </a:xfrm>
          <a:prstGeom prst="rect">
            <a:avLst/>
          </a:prstGeom>
          <a:noFill/>
          <a:ln>
            <a:noFill/>
          </a:ln>
        </p:spPr>
        <p:txBody>
          <a:bodyPr spcFirstLastPara="1" wrap="square" lIns="130600" tIns="65300" rIns="130600" bIns="65300" anchor="t" anchorCtr="0">
            <a:normAutofit/>
          </a:bodyPr>
          <a:lstStyle>
            <a:lvl1pPr lvl="0" algn="l">
              <a:spcBef>
                <a:spcPts val="0"/>
              </a:spcBef>
              <a:spcAft>
                <a:spcPts val="0"/>
              </a:spcAft>
              <a:buClr>
                <a:schemeClr val="dk1"/>
              </a:buClr>
              <a:buSzPts val="5700"/>
              <a:buFont typeface="Calibri"/>
              <a:buNone/>
              <a:defRPr sz="5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1155701" y="3488056"/>
            <a:ext cx="12435840" cy="1800224"/>
          </a:xfrm>
          <a:prstGeom prst="rect">
            <a:avLst/>
          </a:prstGeom>
          <a:noFill/>
          <a:ln>
            <a:noFill/>
          </a:ln>
        </p:spPr>
        <p:txBody>
          <a:bodyPr spcFirstLastPara="1" wrap="square" lIns="130600" tIns="65300" rIns="130600" bIns="65300" anchor="b" anchorCtr="0">
            <a:normAutofit/>
          </a:bodyPr>
          <a:lstStyle>
            <a:lvl1pPr marL="457200" lvl="0" indent="-228600" algn="l">
              <a:spcBef>
                <a:spcPts val="580"/>
              </a:spcBef>
              <a:spcAft>
                <a:spcPts val="0"/>
              </a:spcAft>
              <a:buClr>
                <a:srgbClr val="888888"/>
              </a:buClr>
              <a:buSzPts val="2900"/>
              <a:buNone/>
              <a:defRPr sz="2900">
                <a:solidFill>
                  <a:srgbClr val="888888"/>
                </a:solidFill>
              </a:defRPr>
            </a:lvl1pPr>
            <a:lvl2pPr marL="914400" lvl="1" indent="-228600" algn="l">
              <a:spcBef>
                <a:spcPts val="520"/>
              </a:spcBef>
              <a:spcAft>
                <a:spcPts val="0"/>
              </a:spcAft>
              <a:buClr>
                <a:srgbClr val="888888"/>
              </a:buClr>
              <a:buSzPts val="2600"/>
              <a:buNone/>
              <a:defRPr sz="2600">
                <a:solidFill>
                  <a:srgbClr val="888888"/>
                </a:solidFill>
              </a:defRPr>
            </a:lvl2pPr>
            <a:lvl3pPr marL="1371600" lvl="2" indent="-228600" algn="l">
              <a:spcBef>
                <a:spcPts val="460"/>
              </a:spcBef>
              <a:spcAft>
                <a:spcPts val="0"/>
              </a:spcAft>
              <a:buClr>
                <a:srgbClr val="888888"/>
              </a:buClr>
              <a:buSzPts val="2300"/>
              <a:buNone/>
              <a:defRPr sz="2300">
                <a:solidFill>
                  <a:srgbClr val="888888"/>
                </a:solidFill>
              </a:defRPr>
            </a:lvl3pPr>
            <a:lvl4pPr marL="1828800" lvl="3" indent="-228600" algn="l">
              <a:spcBef>
                <a:spcPts val="400"/>
              </a:spcBef>
              <a:spcAft>
                <a:spcPts val="0"/>
              </a:spcAft>
              <a:buClr>
                <a:srgbClr val="888888"/>
              </a:buClr>
              <a:buSzPts val="2000"/>
              <a:buNone/>
              <a:defRPr sz="2000">
                <a:solidFill>
                  <a:srgbClr val="888888"/>
                </a:solidFill>
              </a:defRPr>
            </a:lvl4pPr>
            <a:lvl5pPr marL="2286000" lvl="4" indent="-228600" algn="l">
              <a:spcBef>
                <a:spcPts val="400"/>
              </a:spcBef>
              <a:spcAft>
                <a:spcPts val="0"/>
              </a:spcAft>
              <a:buClr>
                <a:srgbClr val="888888"/>
              </a:buClr>
              <a:buSzPts val="2000"/>
              <a:buNone/>
              <a:defRPr sz="2000">
                <a:solidFill>
                  <a:srgbClr val="888888"/>
                </a:solidFill>
              </a:defRPr>
            </a:lvl5pPr>
            <a:lvl6pPr marL="2743200" lvl="5" indent="-228600" algn="l">
              <a:spcBef>
                <a:spcPts val="400"/>
              </a:spcBef>
              <a:spcAft>
                <a:spcPts val="0"/>
              </a:spcAft>
              <a:buClr>
                <a:srgbClr val="888888"/>
              </a:buClr>
              <a:buSzPts val="2000"/>
              <a:buNone/>
              <a:defRPr sz="2000">
                <a:solidFill>
                  <a:srgbClr val="888888"/>
                </a:solidFill>
              </a:defRPr>
            </a:lvl6pPr>
            <a:lvl7pPr marL="3200400" lvl="6" indent="-228600" algn="l">
              <a:spcBef>
                <a:spcPts val="400"/>
              </a:spcBef>
              <a:spcAft>
                <a:spcPts val="0"/>
              </a:spcAft>
              <a:buClr>
                <a:srgbClr val="888888"/>
              </a:buClr>
              <a:buSzPts val="2000"/>
              <a:buNone/>
              <a:defRPr sz="2000">
                <a:solidFill>
                  <a:srgbClr val="888888"/>
                </a:solidFill>
              </a:defRPr>
            </a:lvl7pPr>
            <a:lvl8pPr marL="3657600" lvl="7" indent="-228600" algn="l">
              <a:spcBef>
                <a:spcPts val="400"/>
              </a:spcBef>
              <a:spcAft>
                <a:spcPts val="0"/>
              </a:spcAft>
              <a:buClr>
                <a:srgbClr val="888888"/>
              </a:buClr>
              <a:buSzPts val="2000"/>
              <a:buNone/>
              <a:defRPr sz="2000">
                <a:solidFill>
                  <a:srgbClr val="888888"/>
                </a:solidFill>
              </a:defRPr>
            </a:lvl8pPr>
            <a:lvl9pPr marL="4114800" lvl="8" indent="-228600" algn="l">
              <a:spcBef>
                <a:spcPts val="400"/>
              </a:spcBef>
              <a:spcAft>
                <a:spcPts val="0"/>
              </a:spcAft>
              <a:buClr>
                <a:srgbClr val="888888"/>
              </a:buClr>
              <a:buSzPts val="2000"/>
              <a:buNone/>
              <a:defRPr sz="2000">
                <a:solidFill>
                  <a:srgbClr val="888888"/>
                </a:solidFill>
              </a:defRPr>
            </a:lvl9pPr>
          </a:lstStyle>
          <a:p>
            <a:endParaRPr/>
          </a:p>
        </p:txBody>
      </p:sp>
      <p:sp>
        <p:nvSpPr>
          <p:cNvPr id="26" name="Google Shape;26;p4"/>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170941" y="2305050"/>
            <a:ext cx="10411459"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2" name="Google Shape;32;p5"/>
          <p:cNvSpPr txBox="1">
            <a:spLocks noGrp="1"/>
          </p:cNvSpPr>
          <p:nvPr>
            <p:ph type="body" idx="2"/>
          </p:nvPr>
        </p:nvSpPr>
        <p:spPr>
          <a:xfrm>
            <a:off x="11826241" y="2305050"/>
            <a:ext cx="10411461" cy="6517006"/>
          </a:xfrm>
          <a:prstGeom prst="rect">
            <a:avLst/>
          </a:prstGeom>
          <a:noFill/>
          <a:ln>
            <a:noFill/>
          </a:ln>
        </p:spPr>
        <p:txBody>
          <a:bodyPr spcFirstLastPara="1" wrap="square" lIns="130600" tIns="65300" rIns="130600" bIns="65300" anchor="t" anchorCtr="0">
            <a:normAutofit/>
          </a:bodyPr>
          <a:lstStyle>
            <a:lvl1pPr marL="457200" lvl="0" indent="-482600" algn="l">
              <a:spcBef>
                <a:spcPts val="800"/>
              </a:spcBef>
              <a:spcAft>
                <a:spcPts val="0"/>
              </a:spcAft>
              <a:buClr>
                <a:schemeClr val="dk1"/>
              </a:buClr>
              <a:buSzPts val="4000"/>
              <a:buChar char="•"/>
              <a:defRPr sz="4000"/>
            </a:lvl1pPr>
            <a:lvl2pPr marL="914400" lvl="1" indent="-444500" algn="l">
              <a:spcBef>
                <a:spcPts val="680"/>
              </a:spcBef>
              <a:spcAft>
                <a:spcPts val="0"/>
              </a:spcAft>
              <a:buClr>
                <a:schemeClr val="dk1"/>
              </a:buClr>
              <a:buSzPts val="3400"/>
              <a:buChar char="–"/>
              <a:defRPr sz="3400"/>
            </a:lvl2pPr>
            <a:lvl3pPr marL="1371600" lvl="2" indent="-412750" algn="l">
              <a:spcBef>
                <a:spcPts val="580"/>
              </a:spcBef>
              <a:spcAft>
                <a:spcPts val="0"/>
              </a:spcAft>
              <a:buClr>
                <a:schemeClr val="dk1"/>
              </a:buClr>
              <a:buSzPts val="2900"/>
              <a:buChar char="•"/>
              <a:defRPr sz="2900"/>
            </a:lvl3pPr>
            <a:lvl4pPr marL="1828800" lvl="3" indent="-393700" algn="l">
              <a:spcBef>
                <a:spcPts val="520"/>
              </a:spcBef>
              <a:spcAft>
                <a:spcPts val="0"/>
              </a:spcAft>
              <a:buClr>
                <a:schemeClr val="dk1"/>
              </a:buClr>
              <a:buSzPts val="2600"/>
              <a:buChar char="–"/>
              <a:defRPr sz="2600"/>
            </a:lvl4pPr>
            <a:lvl5pPr marL="2286000" lvl="4" indent="-393700" algn="l">
              <a:spcBef>
                <a:spcPts val="520"/>
              </a:spcBef>
              <a:spcAft>
                <a:spcPts val="0"/>
              </a:spcAft>
              <a:buClr>
                <a:schemeClr val="dk1"/>
              </a:buClr>
              <a:buSzPts val="2600"/>
              <a:buChar char="»"/>
              <a:defRPr sz="2600"/>
            </a:lvl5pPr>
            <a:lvl6pPr marL="2743200" lvl="5" indent="-393700" algn="l">
              <a:spcBef>
                <a:spcPts val="520"/>
              </a:spcBef>
              <a:spcAft>
                <a:spcPts val="0"/>
              </a:spcAft>
              <a:buClr>
                <a:schemeClr val="dk1"/>
              </a:buClr>
              <a:buSzPts val="2600"/>
              <a:buChar char="•"/>
              <a:defRPr sz="2600"/>
            </a:lvl6pPr>
            <a:lvl7pPr marL="3200400" lvl="6" indent="-393700" algn="l">
              <a:spcBef>
                <a:spcPts val="520"/>
              </a:spcBef>
              <a:spcAft>
                <a:spcPts val="0"/>
              </a:spcAft>
              <a:buClr>
                <a:schemeClr val="dk1"/>
              </a:buClr>
              <a:buSzPts val="2600"/>
              <a:buChar char="•"/>
              <a:defRPr sz="2600"/>
            </a:lvl7pPr>
            <a:lvl8pPr marL="3657600" lvl="7" indent="-393700" algn="l">
              <a:spcBef>
                <a:spcPts val="520"/>
              </a:spcBef>
              <a:spcAft>
                <a:spcPts val="0"/>
              </a:spcAft>
              <a:buClr>
                <a:schemeClr val="dk1"/>
              </a:buClr>
              <a:buSzPts val="2600"/>
              <a:buChar char="•"/>
              <a:defRPr sz="2600"/>
            </a:lvl8pPr>
            <a:lvl9pPr marL="4114800" lvl="8" indent="-393700" algn="l">
              <a:spcBef>
                <a:spcPts val="520"/>
              </a:spcBef>
              <a:spcAft>
                <a:spcPts val="0"/>
              </a:spcAft>
              <a:buClr>
                <a:schemeClr val="dk1"/>
              </a:buClr>
              <a:buSzPts val="2600"/>
              <a:buChar char="•"/>
              <a:defRPr sz="2600"/>
            </a:lvl9pPr>
          </a:lstStyle>
          <a:p>
            <a:endParaRPr/>
          </a:p>
        </p:txBody>
      </p:sp>
      <p:sp>
        <p:nvSpPr>
          <p:cNvPr id="33" name="Google Shape;33;p5"/>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6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31520" y="1842136"/>
            <a:ext cx="6464301"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39" name="Google Shape;39;p6"/>
          <p:cNvSpPr txBox="1">
            <a:spLocks noGrp="1"/>
          </p:cNvSpPr>
          <p:nvPr>
            <p:ph type="body" idx="2"/>
          </p:nvPr>
        </p:nvSpPr>
        <p:spPr>
          <a:xfrm>
            <a:off x="731520" y="2609850"/>
            <a:ext cx="6464301"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0" name="Google Shape;40;p6"/>
          <p:cNvSpPr txBox="1">
            <a:spLocks noGrp="1"/>
          </p:cNvSpPr>
          <p:nvPr>
            <p:ph type="body" idx="3"/>
          </p:nvPr>
        </p:nvSpPr>
        <p:spPr>
          <a:xfrm>
            <a:off x="7432041" y="1842136"/>
            <a:ext cx="6466840" cy="767714"/>
          </a:xfrm>
          <a:prstGeom prst="rect">
            <a:avLst/>
          </a:prstGeom>
          <a:noFill/>
          <a:ln>
            <a:noFill/>
          </a:ln>
        </p:spPr>
        <p:txBody>
          <a:bodyPr spcFirstLastPara="1" wrap="square" lIns="130600" tIns="65300" rIns="130600" bIns="65300" anchor="b" anchorCtr="0">
            <a:normAutofit/>
          </a:bodyPr>
          <a:lstStyle>
            <a:lvl1pPr marL="457200" lvl="0" indent="-228600" algn="l">
              <a:spcBef>
                <a:spcPts val="680"/>
              </a:spcBef>
              <a:spcAft>
                <a:spcPts val="0"/>
              </a:spcAft>
              <a:buClr>
                <a:schemeClr val="dk1"/>
              </a:buClr>
              <a:buSzPts val="3400"/>
              <a:buNone/>
              <a:defRPr sz="3400" b="1"/>
            </a:lvl1pPr>
            <a:lvl2pPr marL="914400" lvl="1" indent="-228600" algn="l">
              <a:spcBef>
                <a:spcPts val="580"/>
              </a:spcBef>
              <a:spcAft>
                <a:spcPts val="0"/>
              </a:spcAft>
              <a:buClr>
                <a:schemeClr val="dk1"/>
              </a:buClr>
              <a:buSzPts val="2900"/>
              <a:buNone/>
              <a:defRPr sz="2900" b="1"/>
            </a:lvl2pPr>
            <a:lvl3pPr marL="1371600" lvl="2" indent="-228600" algn="l">
              <a:spcBef>
                <a:spcPts val="520"/>
              </a:spcBef>
              <a:spcAft>
                <a:spcPts val="0"/>
              </a:spcAft>
              <a:buClr>
                <a:schemeClr val="dk1"/>
              </a:buClr>
              <a:buSzPts val="2600"/>
              <a:buNone/>
              <a:defRPr sz="2600" b="1"/>
            </a:lvl3pPr>
            <a:lvl4pPr marL="1828800" lvl="3" indent="-228600" algn="l">
              <a:spcBef>
                <a:spcPts val="460"/>
              </a:spcBef>
              <a:spcAft>
                <a:spcPts val="0"/>
              </a:spcAft>
              <a:buClr>
                <a:schemeClr val="dk1"/>
              </a:buClr>
              <a:buSzPts val="2300"/>
              <a:buNone/>
              <a:defRPr sz="2300" b="1"/>
            </a:lvl4pPr>
            <a:lvl5pPr marL="2286000" lvl="4" indent="-228600" algn="l">
              <a:spcBef>
                <a:spcPts val="460"/>
              </a:spcBef>
              <a:spcAft>
                <a:spcPts val="0"/>
              </a:spcAft>
              <a:buClr>
                <a:schemeClr val="dk1"/>
              </a:buClr>
              <a:buSzPts val="2300"/>
              <a:buNone/>
              <a:defRPr sz="2300" b="1"/>
            </a:lvl5pPr>
            <a:lvl6pPr marL="2743200" lvl="5" indent="-228600" algn="l">
              <a:spcBef>
                <a:spcPts val="460"/>
              </a:spcBef>
              <a:spcAft>
                <a:spcPts val="0"/>
              </a:spcAft>
              <a:buClr>
                <a:schemeClr val="dk1"/>
              </a:buClr>
              <a:buSzPts val="2300"/>
              <a:buNone/>
              <a:defRPr sz="2300" b="1"/>
            </a:lvl6pPr>
            <a:lvl7pPr marL="3200400" lvl="6" indent="-228600" algn="l">
              <a:spcBef>
                <a:spcPts val="460"/>
              </a:spcBef>
              <a:spcAft>
                <a:spcPts val="0"/>
              </a:spcAft>
              <a:buClr>
                <a:schemeClr val="dk1"/>
              </a:buClr>
              <a:buSzPts val="2300"/>
              <a:buNone/>
              <a:defRPr sz="2300" b="1"/>
            </a:lvl7pPr>
            <a:lvl8pPr marL="3657600" lvl="7" indent="-228600" algn="l">
              <a:spcBef>
                <a:spcPts val="460"/>
              </a:spcBef>
              <a:spcAft>
                <a:spcPts val="0"/>
              </a:spcAft>
              <a:buClr>
                <a:schemeClr val="dk1"/>
              </a:buClr>
              <a:buSzPts val="2300"/>
              <a:buNone/>
              <a:defRPr sz="2300" b="1"/>
            </a:lvl8pPr>
            <a:lvl9pPr marL="4114800" lvl="8" indent="-228600" algn="l">
              <a:spcBef>
                <a:spcPts val="460"/>
              </a:spcBef>
              <a:spcAft>
                <a:spcPts val="0"/>
              </a:spcAft>
              <a:buClr>
                <a:schemeClr val="dk1"/>
              </a:buClr>
              <a:buSzPts val="2300"/>
              <a:buNone/>
              <a:defRPr sz="2300" b="1"/>
            </a:lvl9pPr>
          </a:lstStyle>
          <a:p>
            <a:endParaRPr/>
          </a:p>
        </p:txBody>
      </p:sp>
      <p:sp>
        <p:nvSpPr>
          <p:cNvPr id="41" name="Google Shape;41;p6"/>
          <p:cNvSpPr txBox="1">
            <a:spLocks noGrp="1"/>
          </p:cNvSpPr>
          <p:nvPr>
            <p:ph type="body" idx="4"/>
          </p:nvPr>
        </p:nvSpPr>
        <p:spPr>
          <a:xfrm>
            <a:off x="7432041" y="2609850"/>
            <a:ext cx="6466840" cy="4741546"/>
          </a:xfrm>
          <a:prstGeom prst="rect">
            <a:avLst/>
          </a:prstGeom>
          <a:noFill/>
          <a:ln>
            <a:noFill/>
          </a:ln>
        </p:spPr>
        <p:txBody>
          <a:bodyPr spcFirstLastPara="1" wrap="square" lIns="130600" tIns="65300" rIns="130600" bIns="65300" anchor="t" anchorCtr="0">
            <a:normAutofit/>
          </a:bodyPr>
          <a:lstStyle>
            <a:lvl1pPr marL="457200" lvl="0" indent="-444500" algn="l">
              <a:spcBef>
                <a:spcPts val="680"/>
              </a:spcBef>
              <a:spcAft>
                <a:spcPts val="0"/>
              </a:spcAft>
              <a:buClr>
                <a:schemeClr val="dk1"/>
              </a:buClr>
              <a:buSzPts val="3400"/>
              <a:buChar char="•"/>
              <a:defRPr sz="3400"/>
            </a:lvl1pPr>
            <a:lvl2pPr marL="914400" lvl="1" indent="-412750" algn="l">
              <a:spcBef>
                <a:spcPts val="580"/>
              </a:spcBef>
              <a:spcAft>
                <a:spcPts val="0"/>
              </a:spcAft>
              <a:buClr>
                <a:schemeClr val="dk1"/>
              </a:buClr>
              <a:buSzPts val="2900"/>
              <a:buChar char="–"/>
              <a:defRPr sz="2900"/>
            </a:lvl2pPr>
            <a:lvl3pPr marL="1371600" lvl="2" indent="-393700" algn="l">
              <a:spcBef>
                <a:spcPts val="520"/>
              </a:spcBef>
              <a:spcAft>
                <a:spcPts val="0"/>
              </a:spcAft>
              <a:buClr>
                <a:schemeClr val="dk1"/>
              </a:buClr>
              <a:buSzPts val="2600"/>
              <a:buChar char="•"/>
              <a:defRPr sz="2600"/>
            </a:lvl3pPr>
            <a:lvl4pPr marL="1828800" lvl="3" indent="-374650" algn="l">
              <a:spcBef>
                <a:spcPts val="460"/>
              </a:spcBef>
              <a:spcAft>
                <a:spcPts val="0"/>
              </a:spcAft>
              <a:buClr>
                <a:schemeClr val="dk1"/>
              </a:buClr>
              <a:buSzPts val="2300"/>
              <a:buChar char="–"/>
              <a:defRPr sz="2300"/>
            </a:lvl4pPr>
            <a:lvl5pPr marL="2286000" lvl="4" indent="-374650" algn="l">
              <a:spcBef>
                <a:spcPts val="460"/>
              </a:spcBef>
              <a:spcAft>
                <a:spcPts val="0"/>
              </a:spcAft>
              <a:buClr>
                <a:schemeClr val="dk1"/>
              </a:buClr>
              <a:buSzPts val="2300"/>
              <a:buChar char="»"/>
              <a:defRPr sz="2300"/>
            </a:lvl5pPr>
            <a:lvl6pPr marL="2743200" lvl="5" indent="-374650" algn="l">
              <a:spcBef>
                <a:spcPts val="460"/>
              </a:spcBef>
              <a:spcAft>
                <a:spcPts val="0"/>
              </a:spcAft>
              <a:buClr>
                <a:schemeClr val="dk1"/>
              </a:buClr>
              <a:buSzPts val="2300"/>
              <a:buChar char="•"/>
              <a:defRPr sz="2300"/>
            </a:lvl6pPr>
            <a:lvl7pPr marL="3200400" lvl="6" indent="-374650" algn="l">
              <a:spcBef>
                <a:spcPts val="460"/>
              </a:spcBef>
              <a:spcAft>
                <a:spcPts val="0"/>
              </a:spcAft>
              <a:buClr>
                <a:schemeClr val="dk1"/>
              </a:buClr>
              <a:buSzPts val="2300"/>
              <a:buChar char="•"/>
              <a:defRPr sz="2300"/>
            </a:lvl7pPr>
            <a:lvl8pPr marL="3657600" lvl="7" indent="-374650" algn="l">
              <a:spcBef>
                <a:spcPts val="460"/>
              </a:spcBef>
              <a:spcAft>
                <a:spcPts val="0"/>
              </a:spcAft>
              <a:buClr>
                <a:schemeClr val="dk1"/>
              </a:buClr>
              <a:buSzPts val="2300"/>
              <a:buChar char="•"/>
              <a:defRPr sz="2300"/>
            </a:lvl8pPr>
            <a:lvl9pPr marL="4114800" lvl="8" indent="-374650" algn="l">
              <a:spcBef>
                <a:spcPts val="460"/>
              </a:spcBef>
              <a:spcAft>
                <a:spcPts val="0"/>
              </a:spcAft>
              <a:buClr>
                <a:schemeClr val="dk1"/>
              </a:buClr>
              <a:buSzPts val="2300"/>
              <a:buChar char="•"/>
              <a:defRPr sz="2300"/>
            </a:lvl9pPr>
          </a:lstStyle>
          <a:p>
            <a:endParaRPr/>
          </a:p>
        </p:txBody>
      </p:sp>
      <p:sp>
        <p:nvSpPr>
          <p:cNvPr id="42" name="Google Shape;42;p6"/>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731521" y="327660"/>
            <a:ext cx="4813301" cy="1394460"/>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720080" y="327660"/>
            <a:ext cx="8178800" cy="7023736"/>
          </a:xfrm>
          <a:prstGeom prst="rect">
            <a:avLst/>
          </a:prstGeom>
          <a:noFill/>
          <a:ln>
            <a:noFill/>
          </a:ln>
        </p:spPr>
        <p:txBody>
          <a:bodyPr spcFirstLastPara="1" wrap="square" lIns="130600" tIns="65300" rIns="130600" bIns="65300" anchor="t" anchorCtr="0">
            <a:normAutofit/>
          </a:bodyPr>
          <a:lstStyle>
            <a:lvl1pPr marL="457200" lvl="0" indent="-520700" algn="l">
              <a:spcBef>
                <a:spcPts val="920"/>
              </a:spcBef>
              <a:spcAft>
                <a:spcPts val="0"/>
              </a:spcAft>
              <a:buClr>
                <a:schemeClr val="dk1"/>
              </a:buClr>
              <a:buSzPts val="4600"/>
              <a:buChar char="•"/>
              <a:defRPr sz="4600"/>
            </a:lvl1pPr>
            <a:lvl2pPr marL="914400" lvl="1" indent="-482600" algn="l">
              <a:spcBef>
                <a:spcPts val="800"/>
              </a:spcBef>
              <a:spcAft>
                <a:spcPts val="0"/>
              </a:spcAft>
              <a:buClr>
                <a:schemeClr val="dk1"/>
              </a:buClr>
              <a:buSzPts val="4000"/>
              <a:buChar char="–"/>
              <a:defRPr sz="4000"/>
            </a:lvl2pPr>
            <a:lvl3pPr marL="1371600" lvl="2" indent="-444500" algn="l">
              <a:spcBef>
                <a:spcPts val="680"/>
              </a:spcBef>
              <a:spcAft>
                <a:spcPts val="0"/>
              </a:spcAft>
              <a:buClr>
                <a:schemeClr val="dk1"/>
              </a:buClr>
              <a:buSzPts val="3400"/>
              <a:buChar char="•"/>
              <a:defRPr sz="3400"/>
            </a:lvl3pPr>
            <a:lvl4pPr marL="1828800" lvl="3" indent="-412750" algn="l">
              <a:spcBef>
                <a:spcPts val="580"/>
              </a:spcBef>
              <a:spcAft>
                <a:spcPts val="0"/>
              </a:spcAft>
              <a:buClr>
                <a:schemeClr val="dk1"/>
              </a:buClr>
              <a:buSzPts val="2900"/>
              <a:buChar char="–"/>
              <a:defRPr sz="2900"/>
            </a:lvl4pPr>
            <a:lvl5pPr marL="2286000" lvl="4" indent="-412750" algn="l">
              <a:spcBef>
                <a:spcPts val="580"/>
              </a:spcBef>
              <a:spcAft>
                <a:spcPts val="0"/>
              </a:spcAft>
              <a:buClr>
                <a:schemeClr val="dk1"/>
              </a:buClr>
              <a:buSzPts val="2900"/>
              <a:buChar char="»"/>
              <a:defRPr sz="2900"/>
            </a:lvl5pPr>
            <a:lvl6pPr marL="2743200" lvl="5" indent="-412750" algn="l">
              <a:spcBef>
                <a:spcPts val="580"/>
              </a:spcBef>
              <a:spcAft>
                <a:spcPts val="0"/>
              </a:spcAft>
              <a:buClr>
                <a:schemeClr val="dk1"/>
              </a:buClr>
              <a:buSzPts val="2900"/>
              <a:buChar char="•"/>
              <a:defRPr sz="2900"/>
            </a:lvl6pPr>
            <a:lvl7pPr marL="3200400" lvl="6" indent="-412750" algn="l">
              <a:spcBef>
                <a:spcPts val="580"/>
              </a:spcBef>
              <a:spcAft>
                <a:spcPts val="0"/>
              </a:spcAft>
              <a:buClr>
                <a:schemeClr val="dk1"/>
              </a:buClr>
              <a:buSzPts val="2900"/>
              <a:buChar char="•"/>
              <a:defRPr sz="2900"/>
            </a:lvl7pPr>
            <a:lvl8pPr marL="3657600" lvl="7" indent="-412750" algn="l">
              <a:spcBef>
                <a:spcPts val="580"/>
              </a:spcBef>
              <a:spcAft>
                <a:spcPts val="0"/>
              </a:spcAft>
              <a:buClr>
                <a:schemeClr val="dk1"/>
              </a:buClr>
              <a:buSzPts val="2900"/>
              <a:buChar char="•"/>
              <a:defRPr sz="2900"/>
            </a:lvl8pPr>
            <a:lvl9pPr marL="4114800" lvl="8" indent="-412750" algn="l">
              <a:spcBef>
                <a:spcPts val="580"/>
              </a:spcBef>
              <a:spcAft>
                <a:spcPts val="0"/>
              </a:spcAft>
              <a:buClr>
                <a:schemeClr val="dk1"/>
              </a:buClr>
              <a:buSzPts val="2900"/>
              <a:buChar char="•"/>
              <a:defRPr sz="2900"/>
            </a:lvl9pPr>
          </a:lstStyle>
          <a:p>
            <a:endParaRPr/>
          </a:p>
        </p:txBody>
      </p:sp>
      <p:sp>
        <p:nvSpPr>
          <p:cNvPr id="57" name="Google Shape;57;p9"/>
          <p:cNvSpPr txBox="1">
            <a:spLocks noGrp="1"/>
          </p:cNvSpPr>
          <p:nvPr>
            <p:ph type="body" idx="2"/>
          </p:nvPr>
        </p:nvSpPr>
        <p:spPr>
          <a:xfrm>
            <a:off x="731521" y="1722120"/>
            <a:ext cx="4813301" cy="5629276"/>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58" name="Google Shape;58;p9"/>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867661" y="5760720"/>
            <a:ext cx="8778240" cy="680086"/>
          </a:xfrm>
          <a:prstGeom prst="rect">
            <a:avLst/>
          </a:prstGeom>
          <a:noFill/>
          <a:ln>
            <a:noFill/>
          </a:ln>
        </p:spPr>
        <p:txBody>
          <a:bodyPr spcFirstLastPara="1" wrap="square" lIns="130600" tIns="65300" rIns="130600" bIns="65300" anchor="b" anchorCtr="0">
            <a:normAutofit/>
          </a:bodyPr>
          <a:lstStyle>
            <a:lvl1pPr lvl="0" algn="l">
              <a:spcBef>
                <a:spcPts val="0"/>
              </a:spcBef>
              <a:spcAft>
                <a:spcPts val="0"/>
              </a:spcAft>
              <a:buClr>
                <a:schemeClr val="dk1"/>
              </a:buClr>
              <a:buSzPts val="2900"/>
              <a:buFont typeface="Calibri"/>
              <a:buNone/>
              <a:defRPr sz="2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867661" y="735330"/>
            <a:ext cx="8778240" cy="4937760"/>
          </a:xfrm>
          <a:prstGeom prst="rect">
            <a:avLst/>
          </a:prstGeom>
          <a:noFill/>
          <a:ln>
            <a:noFill/>
          </a:ln>
        </p:spPr>
      </p:sp>
      <p:sp>
        <p:nvSpPr>
          <p:cNvPr id="64" name="Google Shape;64;p10"/>
          <p:cNvSpPr txBox="1">
            <a:spLocks noGrp="1"/>
          </p:cNvSpPr>
          <p:nvPr>
            <p:ph type="body" idx="1"/>
          </p:nvPr>
        </p:nvSpPr>
        <p:spPr>
          <a:xfrm>
            <a:off x="2867661" y="6440806"/>
            <a:ext cx="8778240" cy="965834"/>
          </a:xfrm>
          <a:prstGeom prst="rect">
            <a:avLst/>
          </a:prstGeom>
          <a:noFill/>
          <a:ln>
            <a:noFill/>
          </a:ln>
        </p:spPr>
        <p:txBody>
          <a:bodyPr spcFirstLastPara="1" wrap="square" lIns="130600" tIns="65300" rIns="130600" bIns="65300" anchor="t" anchorCtr="0">
            <a:normAutofit/>
          </a:bodyPr>
          <a:lstStyle>
            <a:lvl1pPr marL="457200" lvl="0" indent="-228600" algn="l">
              <a:spcBef>
                <a:spcPts val="400"/>
              </a:spcBef>
              <a:spcAft>
                <a:spcPts val="0"/>
              </a:spcAft>
              <a:buClr>
                <a:schemeClr val="dk1"/>
              </a:buClr>
              <a:buSzPts val="2000"/>
              <a:buNone/>
              <a:defRPr sz="2000"/>
            </a:lvl1pPr>
            <a:lvl2pPr marL="914400" lvl="1" indent="-228600" algn="l">
              <a:spcBef>
                <a:spcPts val="340"/>
              </a:spcBef>
              <a:spcAft>
                <a:spcPts val="0"/>
              </a:spcAft>
              <a:buClr>
                <a:schemeClr val="dk1"/>
              </a:buClr>
              <a:buSzPts val="1700"/>
              <a:buNone/>
              <a:defRPr sz="1700"/>
            </a:lvl2pPr>
            <a:lvl3pPr marL="1371600" lvl="2" indent="-228600" algn="l">
              <a:spcBef>
                <a:spcPts val="280"/>
              </a:spcBef>
              <a:spcAft>
                <a:spcPts val="0"/>
              </a:spcAft>
              <a:buClr>
                <a:schemeClr val="dk1"/>
              </a:buClr>
              <a:buSzPts val="1400"/>
              <a:buNone/>
              <a:defRPr sz="1400"/>
            </a:lvl3pPr>
            <a:lvl4pPr marL="1828800" lvl="3" indent="-228600" algn="l">
              <a:spcBef>
                <a:spcPts val="260"/>
              </a:spcBef>
              <a:spcAft>
                <a:spcPts val="0"/>
              </a:spcAft>
              <a:buClr>
                <a:schemeClr val="dk1"/>
              </a:buClr>
              <a:buSzPts val="1300"/>
              <a:buNone/>
              <a:defRPr sz="1300"/>
            </a:lvl4pPr>
            <a:lvl5pPr marL="2286000" lvl="4" indent="-228600" algn="l">
              <a:spcBef>
                <a:spcPts val="260"/>
              </a:spcBef>
              <a:spcAft>
                <a:spcPts val="0"/>
              </a:spcAft>
              <a:buClr>
                <a:schemeClr val="dk1"/>
              </a:buClr>
              <a:buSzPts val="1300"/>
              <a:buNone/>
              <a:defRPr sz="1300"/>
            </a:lvl5pPr>
            <a:lvl6pPr marL="2743200" lvl="5" indent="-228600" algn="l">
              <a:spcBef>
                <a:spcPts val="260"/>
              </a:spcBef>
              <a:spcAft>
                <a:spcPts val="0"/>
              </a:spcAft>
              <a:buClr>
                <a:schemeClr val="dk1"/>
              </a:buClr>
              <a:buSzPts val="1300"/>
              <a:buNone/>
              <a:defRPr sz="1300"/>
            </a:lvl6pPr>
            <a:lvl7pPr marL="3200400" lvl="6" indent="-228600" algn="l">
              <a:spcBef>
                <a:spcPts val="260"/>
              </a:spcBef>
              <a:spcAft>
                <a:spcPts val="0"/>
              </a:spcAft>
              <a:buClr>
                <a:schemeClr val="dk1"/>
              </a:buClr>
              <a:buSzPts val="1300"/>
              <a:buNone/>
              <a:defRPr sz="1300"/>
            </a:lvl7pPr>
            <a:lvl8pPr marL="3657600" lvl="7" indent="-228600" algn="l">
              <a:spcBef>
                <a:spcPts val="260"/>
              </a:spcBef>
              <a:spcAft>
                <a:spcPts val="0"/>
              </a:spcAft>
              <a:buClr>
                <a:schemeClr val="dk1"/>
              </a:buClr>
              <a:buSzPts val="1300"/>
              <a:buNone/>
              <a:defRPr sz="1300"/>
            </a:lvl8pPr>
            <a:lvl9pPr marL="4114800" lvl="8" indent="-228600" algn="l">
              <a:spcBef>
                <a:spcPts val="260"/>
              </a:spcBef>
              <a:spcAft>
                <a:spcPts val="0"/>
              </a:spcAft>
              <a:buClr>
                <a:schemeClr val="dk1"/>
              </a:buClr>
              <a:buSzPts val="1300"/>
              <a:buNone/>
              <a:defRPr sz="1300"/>
            </a:lvl9pPr>
          </a:lstStyle>
          <a:p>
            <a:endParaRPr/>
          </a:p>
        </p:txBody>
      </p:sp>
      <p:sp>
        <p:nvSpPr>
          <p:cNvPr id="65" name="Google Shape;65;p10"/>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20" y="329566"/>
            <a:ext cx="13167360" cy="1371600"/>
          </a:xfrm>
          <a:prstGeom prst="rect">
            <a:avLst/>
          </a:prstGeom>
          <a:noFill/>
          <a:ln>
            <a:noFill/>
          </a:ln>
        </p:spPr>
        <p:txBody>
          <a:bodyPr spcFirstLastPara="1" wrap="square" lIns="130600" tIns="65300" rIns="130600" bIns="65300" anchor="ctr" anchorCtr="0">
            <a:normAutofit/>
          </a:bodyPr>
          <a:lstStyle>
            <a:lvl1pPr marR="0" lvl="0" algn="ctr" rtl="0">
              <a:spcBef>
                <a:spcPts val="0"/>
              </a:spcBef>
              <a:spcAft>
                <a:spcPts val="0"/>
              </a:spcAft>
              <a:buClr>
                <a:schemeClr val="dk1"/>
              </a:buClr>
              <a:buSzPts val="6300"/>
              <a:buFont typeface="Calibri"/>
              <a:buNone/>
              <a:defRPr sz="6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31520" y="1920240"/>
            <a:ext cx="13167360" cy="5431156"/>
          </a:xfrm>
          <a:prstGeom prst="rect">
            <a:avLst/>
          </a:prstGeom>
          <a:noFill/>
          <a:ln>
            <a:noFill/>
          </a:ln>
        </p:spPr>
        <p:txBody>
          <a:bodyPr spcFirstLastPara="1" wrap="square" lIns="130600" tIns="65300" rIns="130600" bIns="65300" anchor="t" anchorCtr="0">
            <a:normAutofit/>
          </a:bodyPr>
          <a:lstStyle>
            <a:lvl1pPr marL="457200" marR="0" lvl="0" indent="-520700" algn="l" rtl="0">
              <a:spcBef>
                <a:spcPts val="92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44500" algn="l" rtl="0">
              <a:spcBef>
                <a:spcPts val="68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3pPr>
            <a:lvl4pPr marL="1828800" marR="0" lvl="3"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spcBef>
                <a:spcPts val="58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1520" y="7627621"/>
            <a:ext cx="3413760" cy="438150"/>
          </a:xfrm>
          <a:prstGeom prst="rect">
            <a:avLst/>
          </a:prstGeom>
          <a:noFill/>
          <a:ln>
            <a:noFill/>
          </a:ln>
        </p:spPr>
        <p:txBody>
          <a:bodyPr spcFirstLastPara="1" wrap="square" lIns="130600" tIns="65300" rIns="130600" bIns="65300" anchor="ctr" anchorCtr="0">
            <a:noAutofit/>
          </a:bodyPr>
          <a:lstStyle>
            <a:lvl1pPr marR="0" lvl="0" algn="l"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998720" y="7627621"/>
            <a:ext cx="4632960" cy="438150"/>
          </a:xfrm>
          <a:prstGeom prst="rect">
            <a:avLst/>
          </a:prstGeom>
          <a:noFill/>
          <a:ln>
            <a:noFill/>
          </a:ln>
        </p:spPr>
        <p:txBody>
          <a:bodyPr spcFirstLastPara="1" wrap="square" lIns="130600" tIns="65300" rIns="130600" bIns="65300" anchor="ctr" anchorCtr="0">
            <a:noAutofit/>
          </a:bodyPr>
          <a:lstStyle>
            <a:lvl1pPr marR="0" lvl="0" algn="ctr" rtl="0">
              <a:spcBef>
                <a:spcPts val="0"/>
              </a:spcBef>
              <a:spcAft>
                <a:spcPts val="0"/>
              </a:spcAft>
              <a:buSzPts val="1400"/>
              <a:buNone/>
              <a:defRPr sz="1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485120" y="7627621"/>
            <a:ext cx="3413760" cy="438150"/>
          </a:xfrm>
          <a:prstGeom prst="rect">
            <a:avLst/>
          </a:prstGeom>
          <a:noFill/>
          <a:ln>
            <a:noFill/>
          </a:ln>
        </p:spPr>
        <p:txBody>
          <a:bodyPr spcFirstLastPara="1" wrap="square" lIns="130600" tIns="65300" rIns="130600" bIns="65300" anchor="ctr" anchorCtr="0">
            <a:noAutofit/>
          </a:bodyPr>
          <a:lstStyle>
            <a:lvl1pPr marL="0" marR="0" lvl="0" indent="0" algn="r" rtl="0">
              <a:spcBef>
                <a:spcPts val="0"/>
              </a:spcBef>
              <a:buNone/>
              <a:defRPr sz="1700" b="0" i="0" u="none" strike="noStrike" cap="none">
                <a:solidFill>
                  <a:srgbClr val="888888"/>
                </a:solidFill>
                <a:latin typeface="Calibri"/>
                <a:ea typeface="Calibri"/>
                <a:cs typeface="Calibri"/>
                <a:sym typeface="Calibri"/>
              </a:defRPr>
            </a:lvl1pPr>
            <a:lvl2pPr marL="0" marR="0" lvl="1" indent="0" algn="r" rtl="0">
              <a:spcBef>
                <a:spcPts val="0"/>
              </a:spcBef>
              <a:buNone/>
              <a:defRPr sz="1700" b="0" i="0" u="none" strike="noStrike" cap="none">
                <a:solidFill>
                  <a:srgbClr val="888888"/>
                </a:solidFill>
                <a:latin typeface="Calibri"/>
                <a:ea typeface="Calibri"/>
                <a:cs typeface="Calibri"/>
                <a:sym typeface="Calibri"/>
              </a:defRPr>
            </a:lvl2pPr>
            <a:lvl3pPr marL="0" marR="0" lvl="2" indent="0" algn="r" rtl="0">
              <a:spcBef>
                <a:spcPts val="0"/>
              </a:spcBef>
              <a:buNone/>
              <a:defRPr sz="1700" b="0" i="0" u="none" strike="noStrike" cap="none">
                <a:solidFill>
                  <a:srgbClr val="888888"/>
                </a:solidFill>
                <a:latin typeface="Calibri"/>
                <a:ea typeface="Calibri"/>
                <a:cs typeface="Calibri"/>
                <a:sym typeface="Calibri"/>
              </a:defRPr>
            </a:lvl3pPr>
            <a:lvl4pPr marL="0" marR="0" lvl="3" indent="0" algn="r" rtl="0">
              <a:spcBef>
                <a:spcPts val="0"/>
              </a:spcBef>
              <a:buNone/>
              <a:defRPr sz="1700" b="0" i="0" u="none" strike="noStrike" cap="none">
                <a:solidFill>
                  <a:srgbClr val="888888"/>
                </a:solidFill>
                <a:latin typeface="Calibri"/>
                <a:ea typeface="Calibri"/>
                <a:cs typeface="Calibri"/>
                <a:sym typeface="Calibri"/>
              </a:defRPr>
            </a:lvl4pPr>
            <a:lvl5pPr marL="0" marR="0" lvl="4" indent="0" algn="r" rtl="0">
              <a:spcBef>
                <a:spcPts val="0"/>
              </a:spcBef>
              <a:buNone/>
              <a:defRPr sz="1700" b="0" i="0" u="none" strike="noStrike" cap="none">
                <a:solidFill>
                  <a:srgbClr val="888888"/>
                </a:solidFill>
                <a:latin typeface="Calibri"/>
                <a:ea typeface="Calibri"/>
                <a:cs typeface="Calibri"/>
                <a:sym typeface="Calibri"/>
              </a:defRPr>
            </a:lvl5pPr>
            <a:lvl6pPr marL="0" marR="0" lvl="5" indent="0" algn="r" rtl="0">
              <a:spcBef>
                <a:spcPts val="0"/>
              </a:spcBef>
              <a:buNone/>
              <a:defRPr sz="1700" b="0" i="0" u="none" strike="noStrike" cap="none">
                <a:solidFill>
                  <a:srgbClr val="888888"/>
                </a:solidFill>
                <a:latin typeface="Calibri"/>
                <a:ea typeface="Calibri"/>
                <a:cs typeface="Calibri"/>
                <a:sym typeface="Calibri"/>
              </a:defRPr>
            </a:lvl6pPr>
            <a:lvl7pPr marL="0" marR="0" lvl="6" indent="0" algn="r" rtl="0">
              <a:spcBef>
                <a:spcPts val="0"/>
              </a:spcBef>
              <a:buNone/>
              <a:defRPr sz="1700" b="0" i="0" u="none" strike="noStrike" cap="none">
                <a:solidFill>
                  <a:srgbClr val="888888"/>
                </a:solidFill>
                <a:latin typeface="Calibri"/>
                <a:ea typeface="Calibri"/>
                <a:cs typeface="Calibri"/>
                <a:sym typeface="Calibri"/>
              </a:defRPr>
            </a:lvl7pPr>
            <a:lvl8pPr marL="0" marR="0" lvl="7" indent="0" algn="r" rtl="0">
              <a:spcBef>
                <a:spcPts val="0"/>
              </a:spcBef>
              <a:buNone/>
              <a:defRPr sz="1700" b="0" i="0" u="none" strike="noStrike" cap="none">
                <a:solidFill>
                  <a:srgbClr val="888888"/>
                </a:solidFill>
                <a:latin typeface="Calibri"/>
                <a:ea typeface="Calibri"/>
                <a:cs typeface="Calibri"/>
                <a:sym typeface="Calibri"/>
              </a:defRPr>
            </a:lvl8pPr>
            <a:lvl9pPr marL="0" marR="0" lvl="8" indent="0" algn="r" rtl="0">
              <a:spcBef>
                <a:spcPts val="0"/>
              </a:spcBef>
              <a:buNone/>
              <a:defRPr sz="1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b="0" i="0" u="none" strike="noStrike" cap="none">
              <a:solidFill>
                <a:schemeClr val="lt1"/>
              </a:solidFill>
              <a:latin typeface="Calibri"/>
              <a:ea typeface="Calibri"/>
              <a:cs typeface="Calibri"/>
              <a:sym typeface="Calibri"/>
            </a:endParaRPr>
          </a:p>
        </p:txBody>
      </p:sp>
      <p:pic>
        <p:nvPicPr>
          <p:cNvPr id="85" name="Google Shape;85;p13" descr="D:\Anuradha 2018\2021\Verendra Kalra &amp; Co\Presentation Slides\JPG\Presentation Slides-01.jpg"/>
          <p:cNvPicPr preferRelativeResize="0"/>
          <p:nvPr/>
        </p:nvPicPr>
        <p:blipFill rotWithShape="1">
          <a:blip r:embed="rId3">
            <a:alphaModFix/>
          </a:blip>
          <a:srcRect/>
          <a:stretch/>
        </p:blipFill>
        <p:spPr>
          <a:xfrm>
            <a:off x="0" y="0"/>
            <a:ext cx="14630399" cy="8229600"/>
          </a:xfrm>
          <a:prstGeom prst="rect">
            <a:avLst/>
          </a:prstGeom>
          <a:noFill/>
          <a:ln>
            <a:noFill/>
          </a:ln>
        </p:spPr>
      </p:pic>
      <p:pic>
        <p:nvPicPr>
          <p:cNvPr id="86" name="Google Shape;86;p13" descr="D:\Anuradha 2018\2021\Verendra Kalra &amp; Co\FINAL LOGO\VK&amp;CO\PNG\Verendra Kalra &amp; Co Logo-01.png"/>
          <p:cNvPicPr preferRelativeResize="0"/>
          <p:nvPr/>
        </p:nvPicPr>
        <p:blipFill rotWithShape="1">
          <a:blip r:embed="rId4">
            <a:alphaModFix/>
          </a:blip>
          <a:srcRect/>
          <a:stretch/>
        </p:blipFill>
        <p:spPr>
          <a:xfrm>
            <a:off x="11864316" y="304800"/>
            <a:ext cx="2385084" cy="990600"/>
          </a:xfrm>
          <a:prstGeom prst="rect">
            <a:avLst/>
          </a:prstGeom>
          <a:noFill/>
          <a:ln>
            <a:noFill/>
          </a:ln>
        </p:spPr>
      </p:pic>
      <p:sp>
        <p:nvSpPr>
          <p:cNvPr id="87" name="Google Shape;87;p13"/>
          <p:cNvSpPr txBox="1"/>
          <p:nvPr/>
        </p:nvSpPr>
        <p:spPr>
          <a:xfrm>
            <a:off x="2057400" y="2133600"/>
            <a:ext cx="7681911" cy="21851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800" b="1" dirty="0">
                <a:solidFill>
                  <a:schemeClr val="lt1"/>
                </a:solidFill>
                <a:latin typeface="Roboto"/>
                <a:ea typeface="Roboto"/>
                <a:cs typeface="Roboto"/>
                <a:sym typeface="Roboto"/>
              </a:rPr>
              <a:t>GST ANNUAL RETURN</a:t>
            </a:r>
          </a:p>
        </p:txBody>
      </p:sp>
      <p:sp>
        <p:nvSpPr>
          <p:cNvPr id="88" name="Google Shape;88;p13"/>
          <p:cNvSpPr/>
          <p:nvPr/>
        </p:nvSpPr>
        <p:spPr>
          <a:xfrm>
            <a:off x="2209800" y="4572000"/>
            <a:ext cx="7391400"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89" name="Google Shape;89;p13"/>
          <p:cNvSpPr txBox="1"/>
          <p:nvPr/>
        </p:nvSpPr>
        <p:spPr>
          <a:xfrm>
            <a:off x="2133599" y="4953000"/>
            <a:ext cx="4250268"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DATE: 25</a:t>
            </a:r>
            <a:r>
              <a:rPr lang="en-US" sz="2500" b="1" baseline="30000" dirty="0">
                <a:solidFill>
                  <a:schemeClr val="lt1"/>
                </a:solidFill>
                <a:latin typeface="Roboto"/>
                <a:ea typeface="Roboto"/>
                <a:cs typeface="Roboto"/>
                <a:sym typeface="Roboto"/>
              </a:rPr>
              <a:t>th</a:t>
            </a:r>
            <a:r>
              <a:rPr lang="en-US" sz="2500" b="1" dirty="0">
                <a:solidFill>
                  <a:schemeClr val="lt1"/>
                </a:solidFill>
                <a:latin typeface="Roboto"/>
                <a:ea typeface="Roboto"/>
                <a:cs typeface="Roboto"/>
                <a:sym typeface="Roboto"/>
              </a:rPr>
              <a:t> November’2023</a:t>
            </a:r>
            <a:endParaRPr sz="2500" b="1" dirty="0">
              <a:solidFill>
                <a:schemeClr val="lt1"/>
              </a:solidFill>
              <a:latin typeface="Roboto"/>
              <a:ea typeface="Roboto"/>
              <a:cs typeface="Roboto"/>
              <a:sym typeface="Roboto"/>
            </a:endParaRPr>
          </a:p>
        </p:txBody>
      </p:sp>
      <p:sp>
        <p:nvSpPr>
          <p:cNvPr id="2" name="Google Shape;89;p13">
            <a:extLst>
              <a:ext uri="{FF2B5EF4-FFF2-40B4-BE49-F238E27FC236}">
                <a16:creationId xmlns:a16="http://schemas.microsoft.com/office/drawing/2014/main" id="{EC7A4BEF-7D17-2749-A71E-BD946814E760}"/>
              </a:ext>
            </a:extLst>
          </p:cNvPr>
          <p:cNvSpPr txBox="1"/>
          <p:nvPr/>
        </p:nvSpPr>
        <p:spPr>
          <a:xfrm>
            <a:off x="2158998" y="5583351"/>
            <a:ext cx="8813800"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PRESENTED BY: RAMAN JUYAL, SHWETA DANGWAL</a:t>
            </a:r>
            <a:endParaRPr sz="2500" b="1" dirty="0">
              <a:solidFill>
                <a:schemeClr val="lt1"/>
              </a:solidFill>
              <a:latin typeface="Roboto"/>
              <a:ea typeface="Roboto"/>
              <a:cs typeface="Roboto"/>
              <a:sym typeface="Roboto"/>
            </a:endParaRPr>
          </a:p>
        </p:txBody>
      </p:sp>
      <p:sp>
        <p:nvSpPr>
          <p:cNvPr id="3" name="Google Shape;89;p13">
            <a:extLst>
              <a:ext uri="{FF2B5EF4-FFF2-40B4-BE49-F238E27FC236}">
                <a16:creationId xmlns:a16="http://schemas.microsoft.com/office/drawing/2014/main" id="{9FF857D2-359F-09ED-2AB7-5F46B8E8FA77}"/>
              </a:ext>
            </a:extLst>
          </p:cNvPr>
          <p:cNvSpPr txBox="1"/>
          <p:nvPr/>
        </p:nvSpPr>
        <p:spPr>
          <a:xfrm>
            <a:off x="2166767" y="6293514"/>
            <a:ext cx="6706299" cy="4770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dirty="0">
                <a:solidFill>
                  <a:schemeClr val="lt1"/>
                </a:solidFill>
                <a:latin typeface="Roboto"/>
                <a:ea typeface="Roboto"/>
                <a:cs typeface="Roboto"/>
                <a:sym typeface="Roboto"/>
              </a:rPr>
              <a:t>MENTORED BY: VERENDRA KALRA</a:t>
            </a:r>
            <a:endParaRPr sz="2500" b="1" dirty="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7" y="-1"/>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PART–II: Table No. 6</a:t>
            </a:r>
            <a:endParaRPr sz="4000" b="1" dirty="0">
              <a:solidFill>
                <a:srgbClr val="585852"/>
              </a:solidFill>
              <a:latin typeface="Roboto"/>
              <a:ea typeface="Roboto"/>
              <a:cs typeface="Roboto"/>
              <a:sym typeface="Roboto"/>
            </a:endParaRPr>
          </a:p>
        </p:txBody>
      </p:sp>
      <p:sp>
        <p:nvSpPr>
          <p:cNvPr id="147" name="Google Shape;147;p17"/>
          <p:cNvSpPr/>
          <p:nvPr/>
        </p:nvSpPr>
        <p:spPr>
          <a:xfrm flipV="1">
            <a:off x="350837" y="63500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345;p23">
            <a:extLst>
              <a:ext uri="{FF2B5EF4-FFF2-40B4-BE49-F238E27FC236}">
                <a16:creationId xmlns:a16="http://schemas.microsoft.com/office/drawing/2014/main" id="{9D5163AD-DABC-7B80-339A-B299B130B9B7}"/>
              </a:ext>
            </a:extLst>
          </p:cNvPr>
          <p:cNvPicPr preferRelativeResize="0"/>
          <p:nvPr/>
        </p:nvPicPr>
        <p:blipFill>
          <a:blip r:embed="rId5">
            <a:alphaModFix/>
          </a:blip>
          <a:stretch>
            <a:fillRect/>
          </a:stretch>
        </p:blipFill>
        <p:spPr>
          <a:xfrm>
            <a:off x="350837" y="982133"/>
            <a:ext cx="13517654" cy="5087109"/>
          </a:xfrm>
          <a:prstGeom prst="rect">
            <a:avLst/>
          </a:prstGeom>
          <a:noFill/>
          <a:ln w="19050">
            <a:solidFill>
              <a:schemeClr val="tx1"/>
            </a:solidFill>
          </a:ln>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F979B093-C5F4-B6EA-4557-29BF25813834}"/>
              </a:ext>
            </a:extLst>
          </p:cNvPr>
          <p:cNvSpPr txBox="1"/>
          <p:nvPr/>
        </p:nvSpPr>
        <p:spPr>
          <a:xfrm>
            <a:off x="222577" y="6552822"/>
            <a:ext cx="13315266"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n>
                  <a:solidFill>
                    <a:schemeClr val="tx1"/>
                  </a:solidFill>
                </a:ln>
              </a:rPr>
              <a:t>Inward supply received from un-registered persons liable to reverse charge (Table 6C) and from registered person (Table 6D) can be declared under Table 6D only.</a:t>
            </a:r>
          </a:p>
        </p:txBody>
      </p:sp>
    </p:spTree>
    <p:extLst>
      <p:ext uri="{BB962C8B-B14F-4D97-AF65-F5344CB8AC3E}">
        <p14:creationId xmlns:p14="http://schemas.microsoft.com/office/powerpoint/2010/main" val="150292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Content Placeholder 2">
            <a:extLst>
              <a:ext uri="{FF2B5EF4-FFF2-40B4-BE49-F238E27FC236}">
                <a16:creationId xmlns:a16="http://schemas.microsoft.com/office/drawing/2014/main" id="{071517E9-CFD1-1F85-FB1F-5B5A8E5B863C}"/>
              </a:ext>
            </a:extLst>
          </p:cNvPr>
          <p:cNvSpPr txBox="1">
            <a:spLocks/>
          </p:cNvSpPr>
          <p:nvPr/>
        </p:nvSpPr>
        <p:spPr>
          <a:xfrm>
            <a:off x="457198" y="821267"/>
            <a:ext cx="13411291" cy="7027332"/>
          </a:xfrm>
          <a:prstGeom prst="rect">
            <a:avLst/>
          </a:prstGeom>
          <a:noFill/>
          <a:ln>
            <a:noFill/>
          </a:ln>
        </p:spPr>
        <p:txBody>
          <a:bodyPr spcFirstLastPara="1" wrap="square" lIns="130600" tIns="65300" rIns="130600" bIns="653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pPr>
              <a:spcBef>
                <a:spcPts val="0"/>
              </a:spcBef>
              <a:buFont typeface="Wingdings" panose="05000000000000000000" pitchFamily="2" charset="2"/>
              <a:buChar char="Ø"/>
            </a:pPr>
            <a:r>
              <a:rPr lang="en-US" sz="2400" b="1" u="sng" dirty="0">
                <a:latin typeface="+mn-lt"/>
              </a:rPr>
              <a:t>For availing ITC against reversal under rule 37</a:t>
            </a:r>
          </a:p>
          <a:p>
            <a:pPr marL="800100" lvl="1">
              <a:spcBef>
                <a:spcPts val="1200"/>
              </a:spcBef>
              <a:buFont typeface="Wingdings" panose="05000000000000000000" pitchFamily="2" charset="2"/>
              <a:buChar char="§"/>
            </a:pPr>
            <a:r>
              <a:rPr lang="en-US" sz="2400" dirty="0">
                <a:latin typeface="+mn-lt"/>
              </a:rPr>
              <a:t> If an ITC is reversed on account of non-payment to a vendor within one hundred and eighty days, when payment is made, the Registered Person is eligible to reclaim the credit at perpetual. Such amount, of re-credits are to be reported in Table 6H.</a:t>
            </a:r>
            <a:endParaRPr lang="en-US" sz="2400" b="1" dirty="0">
              <a:latin typeface="+mn-lt"/>
            </a:endParaRPr>
          </a:p>
          <a:p>
            <a:pPr marL="342900">
              <a:spcBef>
                <a:spcPts val="1200"/>
              </a:spcBef>
              <a:buFont typeface="Wingdings" panose="05000000000000000000" pitchFamily="2" charset="2"/>
              <a:buChar char="Ø"/>
            </a:pPr>
            <a:r>
              <a:rPr lang="en-US" sz="2400" b="1" u="sng" dirty="0">
                <a:latin typeface="+mn-lt"/>
              </a:rPr>
              <a:t> For difference (if any) reflecting in Table 6J</a:t>
            </a:r>
          </a:p>
          <a:p>
            <a:pPr marL="800100" lvl="1">
              <a:spcBef>
                <a:spcPts val="1200"/>
              </a:spcBef>
              <a:buFont typeface="Wingdings" panose="05000000000000000000" pitchFamily="2" charset="2"/>
              <a:buChar char="§"/>
            </a:pPr>
            <a:r>
              <a:rPr lang="en-US" sz="2400" dirty="0">
                <a:latin typeface="+mn-lt"/>
              </a:rPr>
              <a:t>Ideally, the difference in Table 6J should be nil. This is for the reason, that the amount disclosed in Table 6A is auto-populated from GSTR-3B. Further, the amount disclosed in Table 6B to 6H is merely the classification of ITC availed in Form GSTR-3B. If the amount is not zero and a tax liability arises, then it has to be discharged through Form GST DRC-03, if not rectified in the next financial year till specified date. </a:t>
            </a:r>
          </a:p>
          <a:p>
            <a:pPr marL="457200" lvl="1" indent="0">
              <a:spcBef>
                <a:spcPts val="1200"/>
              </a:spcBef>
              <a:buNone/>
            </a:pPr>
            <a:endParaRPr lang="en-US" sz="2400" dirty="0">
              <a:latin typeface="+mn-lt"/>
            </a:endParaRPr>
          </a:p>
          <a:p>
            <a:pPr marL="342900">
              <a:spcBef>
                <a:spcPts val="1200"/>
              </a:spcBef>
              <a:buFont typeface="Wingdings" panose="05000000000000000000" pitchFamily="2" charset="2"/>
              <a:buChar char="Ø"/>
            </a:pPr>
            <a:r>
              <a:rPr lang="en-US" sz="2400" b="1" u="sng" dirty="0">
                <a:latin typeface="+mn-lt"/>
              </a:rPr>
              <a:t> Optional Field</a:t>
            </a:r>
          </a:p>
          <a:p>
            <a:pPr marL="800100" lvl="1">
              <a:spcBef>
                <a:spcPts val="1200"/>
              </a:spcBef>
              <a:buFont typeface="Wingdings" panose="05000000000000000000" pitchFamily="2" charset="2"/>
              <a:buChar char="§"/>
            </a:pPr>
            <a:r>
              <a:rPr lang="en-US" sz="2400" dirty="0">
                <a:latin typeface="+mn-lt"/>
              </a:rPr>
              <a:t>Bifurcation of Input services can be shown along with Input goods.</a:t>
            </a:r>
            <a:r>
              <a:rPr lang="en-US" sz="1800" b="1" dirty="0">
                <a:latin typeface="+mn-lt"/>
              </a:rPr>
              <a:t> </a:t>
            </a:r>
          </a:p>
          <a:p>
            <a:pPr marL="342900">
              <a:spcBef>
                <a:spcPts val="1200"/>
              </a:spcBef>
              <a:buFont typeface="Wingdings" panose="05000000000000000000" pitchFamily="2" charset="2"/>
              <a:buChar char="Ø"/>
            </a:pPr>
            <a:r>
              <a:rPr lang="en-US" sz="2400" b="1" u="sng" dirty="0">
                <a:latin typeface="+mn-lt"/>
              </a:rPr>
              <a:t> Mandatory Field</a:t>
            </a:r>
          </a:p>
          <a:p>
            <a:pPr marL="800100" lvl="1">
              <a:spcBef>
                <a:spcPts val="1200"/>
              </a:spcBef>
              <a:spcAft>
                <a:spcPts val="1200"/>
              </a:spcAft>
              <a:buFont typeface="Wingdings" panose="05000000000000000000" pitchFamily="2" charset="2"/>
              <a:buChar char="§"/>
            </a:pPr>
            <a:r>
              <a:rPr lang="en-US" sz="2400" dirty="0">
                <a:latin typeface="+mn-lt"/>
              </a:rPr>
              <a:t>Bifurcation of Capital Goods is mandatory</a:t>
            </a:r>
            <a:r>
              <a:rPr lang="en-US" sz="1800" dirty="0">
                <a:latin typeface="+mn-lt"/>
              </a:rPr>
              <a:t>.</a:t>
            </a:r>
          </a:p>
        </p:txBody>
      </p:sp>
    </p:spTree>
    <p:extLst>
      <p:ext uri="{BB962C8B-B14F-4D97-AF65-F5344CB8AC3E}">
        <p14:creationId xmlns:p14="http://schemas.microsoft.com/office/powerpoint/2010/main" val="195492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7" y="-4935"/>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PART–III: Table No. 7</a:t>
            </a:r>
            <a:endParaRPr sz="4000" b="1" dirty="0">
              <a:solidFill>
                <a:schemeClr val="tx1"/>
              </a:solidFill>
              <a:latin typeface="Roboto"/>
              <a:ea typeface="Roboto"/>
              <a:cs typeface="Roboto"/>
              <a:sym typeface="Roboto"/>
            </a:endParaRPr>
          </a:p>
        </p:txBody>
      </p:sp>
      <p:sp>
        <p:nvSpPr>
          <p:cNvPr id="147" name="Google Shape;147;p17"/>
          <p:cNvSpPr/>
          <p:nvPr/>
        </p:nvSpPr>
        <p:spPr>
          <a:xfrm flipV="1">
            <a:off x="350837" y="60600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363;p26">
            <a:extLst>
              <a:ext uri="{FF2B5EF4-FFF2-40B4-BE49-F238E27FC236}">
                <a16:creationId xmlns:a16="http://schemas.microsoft.com/office/drawing/2014/main" id="{248FC6D6-F416-64F1-5BBA-2384C69710DE}"/>
              </a:ext>
            </a:extLst>
          </p:cNvPr>
          <p:cNvPicPr preferRelativeResize="0">
            <a:picLocks/>
          </p:cNvPicPr>
          <p:nvPr/>
        </p:nvPicPr>
        <p:blipFill>
          <a:blip r:embed="rId5">
            <a:alphaModFix/>
          </a:blip>
          <a:stretch>
            <a:fillRect/>
          </a:stretch>
        </p:blipFill>
        <p:spPr>
          <a:xfrm>
            <a:off x="350837" y="934334"/>
            <a:ext cx="13517654" cy="4501266"/>
          </a:xfrm>
          <a:prstGeom prst="rect">
            <a:avLst/>
          </a:prstGeom>
          <a:noFill/>
          <a:ln w="19050">
            <a:solidFill>
              <a:schemeClr val="tx1"/>
            </a:soli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B9D203BC-BB89-2FC8-9D20-3C93A19F9B40}"/>
              </a:ext>
            </a:extLst>
          </p:cNvPr>
          <p:cNvSpPr txBox="1"/>
          <p:nvPr/>
        </p:nvSpPr>
        <p:spPr>
          <a:xfrm>
            <a:off x="7250730" y="5865401"/>
            <a:ext cx="6756400" cy="1938992"/>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n>
                  <a:solidFill>
                    <a:schemeClr val="tx1"/>
                  </a:solidFill>
                </a:ln>
                <a:latin typeface="+mn-lt"/>
              </a:rPr>
              <a:t>ITC left to be reversed in Form GSTR-3B filed for the reporting financial year and reported in Form GSTR-3B filed for the subsequent financial year, would be reported in Table-12 of Form GSTR-9</a:t>
            </a:r>
            <a:endParaRPr lang="en-US" sz="2400" dirty="0">
              <a:ln>
                <a:solidFill>
                  <a:schemeClr val="tx1"/>
                </a:solidFill>
              </a:ln>
            </a:endParaRPr>
          </a:p>
        </p:txBody>
      </p:sp>
      <p:sp>
        <p:nvSpPr>
          <p:cNvPr id="4" name="TextBox 3">
            <a:extLst>
              <a:ext uri="{FF2B5EF4-FFF2-40B4-BE49-F238E27FC236}">
                <a16:creationId xmlns:a16="http://schemas.microsoft.com/office/drawing/2014/main" id="{41CB96C2-FC53-93E3-F3B0-B89176F63752}"/>
              </a:ext>
            </a:extLst>
          </p:cNvPr>
          <p:cNvSpPr txBox="1"/>
          <p:nvPr/>
        </p:nvSpPr>
        <p:spPr>
          <a:xfrm>
            <a:off x="222577" y="5862167"/>
            <a:ext cx="5791199" cy="178510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n>
                  <a:solidFill>
                    <a:schemeClr val="tx1"/>
                  </a:solidFill>
                </a:ln>
                <a:latin typeface="+mn-lt"/>
              </a:rPr>
              <a:t>Either amounts can be reported in Table No. 7A to 7E, or the entire amount can be reported under Table 7H. </a:t>
            </a:r>
          </a:p>
          <a:p>
            <a:endParaRPr lang="en-US" dirty="0"/>
          </a:p>
        </p:txBody>
      </p:sp>
    </p:spTree>
    <p:extLst>
      <p:ext uri="{BB962C8B-B14F-4D97-AF65-F5344CB8AC3E}">
        <p14:creationId xmlns:p14="http://schemas.microsoft.com/office/powerpoint/2010/main" val="295867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PART–III: Table No. 8</a:t>
            </a:r>
            <a:endParaRPr sz="4000" b="1" dirty="0">
              <a:solidFill>
                <a:srgbClr val="585852"/>
              </a:solidFill>
              <a:latin typeface="Roboto"/>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Google Shape;382;p29">
            <a:extLst>
              <a:ext uri="{FF2B5EF4-FFF2-40B4-BE49-F238E27FC236}">
                <a16:creationId xmlns:a16="http://schemas.microsoft.com/office/drawing/2014/main" id="{6C47DCBA-DE5C-53E5-6C37-1B933B1DBA10}"/>
              </a:ext>
            </a:extLst>
          </p:cNvPr>
          <p:cNvPicPr preferRelativeResize="0">
            <a:picLocks/>
          </p:cNvPicPr>
          <p:nvPr/>
        </p:nvPicPr>
        <p:blipFill>
          <a:blip r:embed="rId5">
            <a:alphaModFix/>
          </a:blip>
          <a:stretch>
            <a:fillRect/>
          </a:stretch>
        </p:blipFill>
        <p:spPr>
          <a:xfrm>
            <a:off x="933101" y="2149156"/>
            <a:ext cx="12935390" cy="5396337"/>
          </a:xfrm>
          <a:prstGeom prst="rect">
            <a:avLst/>
          </a:prstGeom>
          <a:noFill/>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31974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16933"/>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For ITC not reconciled (Entry 8D)</a:t>
            </a:r>
            <a:endParaRPr sz="4000" b="1" dirty="0">
              <a:solidFill>
                <a:schemeClr val="tx1"/>
              </a:solidFill>
              <a:latin typeface="Roboto"/>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474133" y="2133600"/>
            <a:ext cx="13394357" cy="60935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0000"/>
              </a:lnSpc>
              <a:spcBef>
                <a:spcPts val="0"/>
              </a:spcBef>
              <a:spcAft>
                <a:spcPts val="0"/>
              </a:spcAft>
              <a:buFont typeface="Wingdings" panose="05000000000000000000" pitchFamily="2" charset="2"/>
              <a:buChar char="Ø"/>
            </a:pPr>
            <a:r>
              <a:rPr lang="en-US" sz="2800" b="1" dirty="0">
                <a:solidFill>
                  <a:schemeClr val="tx1"/>
                </a:solidFill>
                <a:latin typeface="Roboto"/>
                <a:ea typeface="Roboto"/>
                <a:cs typeface="Roboto"/>
                <a:sym typeface="Roboto"/>
              </a:rPr>
              <a:t>Consequences if difference is negative </a:t>
            </a:r>
            <a:endParaRPr sz="2800" b="1" dirty="0">
              <a:solidFill>
                <a:schemeClr val="tx1"/>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CEBAAC93-3454-9ACE-7FE7-ACDD7AD68AFE}"/>
              </a:ext>
            </a:extLst>
          </p:cNvPr>
          <p:cNvSpPr txBox="1"/>
          <p:nvPr/>
        </p:nvSpPr>
        <p:spPr>
          <a:xfrm>
            <a:off x="474133" y="3132667"/>
            <a:ext cx="13394357" cy="415498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 </a:t>
            </a:r>
            <a:r>
              <a:rPr lang="en-US" sz="2400" b="1" dirty="0"/>
              <a:t>Rule 36 (4)</a:t>
            </a:r>
          </a:p>
          <a:p>
            <a:endParaRPr lang="en-US" sz="2400" dirty="0"/>
          </a:p>
          <a:p>
            <a:pPr marL="342900" indent="-342900">
              <a:buFont typeface="Wingdings" panose="05000000000000000000" pitchFamily="2" charset="2"/>
              <a:buChar char="§"/>
            </a:pPr>
            <a:r>
              <a:rPr lang="en-US" sz="2400" dirty="0"/>
              <a:t>Rule 36 sub-section 4 states that a taxpayer can claim ITC only if the same appears in their GSTR-2B.</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However, if ITC is availed in excess, of what is reflecting in GSTR-2B then it may result in notice to taxpayer &amp; also, excess ITC availed should be reversed &amp; tax to be paid on the same.</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dirty="0"/>
              <a:t>Note-</a:t>
            </a:r>
            <a:r>
              <a:rPr lang="en-US" sz="2400" dirty="0"/>
              <a:t> The taxpayer would be required to pay the liability in cash if reversing it in annual return, despite having eligible ITC on payment of taxes to its supplier. Moreover, the taxpayer would not be able to claim refund of excess tax paid by them due to default of the suppliers.</a:t>
            </a:r>
          </a:p>
        </p:txBody>
      </p:sp>
    </p:spTree>
    <p:extLst>
      <p:ext uri="{BB962C8B-B14F-4D97-AF65-F5344CB8AC3E}">
        <p14:creationId xmlns:p14="http://schemas.microsoft.com/office/powerpoint/2010/main" val="268346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7" y="16902"/>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PART–IV: Table No. 9</a:t>
            </a:r>
            <a:endParaRPr sz="4000" b="1" dirty="0">
              <a:solidFill>
                <a:schemeClr val="tx1"/>
              </a:solidFill>
              <a:latin typeface="Roboto"/>
              <a:ea typeface="Roboto"/>
              <a:cs typeface="Roboto"/>
              <a:sym typeface="Roboto"/>
            </a:endParaRPr>
          </a:p>
        </p:txBody>
      </p:sp>
      <p:sp>
        <p:nvSpPr>
          <p:cNvPr id="147" name="Google Shape;147;p17"/>
          <p:cNvSpPr/>
          <p:nvPr/>
        </p:nvSpPr>
        <p:spPr>
          <a:xfrm flipV="1">
            <a:off x="222575" y="69593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407;p33">
            <a:extLst>
              <a:ext uri="{FF2B5EF4-FFF2-40B4-BE49-F238E27FC236}">
                <a16:creationId xmlns:a16="http://schemas.microsoft.com/office/drawing/2014/main" id="{2CA43504-3440-3C0B-A381-8814884DF372}"/>
              </a:ext>
            </a:extLst>
          </p:cNvPr>
          <p:cNvPicPr preferRelativeResize="0">
            <a:picLocks/>
          </p:cNvPicPr>
          <p:nvPr/>
        </p:nvPicPr>
        <p:blipFill>
          <a:blip r:embed="rId5">
            <a:alphaModFix/>
          </a:blip>
          <a:stretch>
            <a:fillRect/>
          </a:stretch>
        </p:blipFill>
        <p:spPr>
          <a:xfrm>
            <a:off x="374301" y="1016002"/>
            <a:ext cx="13494190" cy="3852342"/>
          </a:xfrm>
          <a:prstGeom prst="rect">
            <a:avLst/>
          </a:prstGeom>
          <a:noFill/>
          <a:ln w="19050">
            <a:solidFill>
              <a:schemeClr val="tx1"/>
            </a:soli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7FA3B75D-EA1D-0950-CF21-7A1B109CF8ED}"/>
              </a:ext>
            </a:extLst>
          </p:cNvPr>
          <p:cNvSpPr txBox="1"/>
          <p:nvPr/>
        </p:nvSpPr>
        <p:spPr>
          <a:xfrm>
            <a:off x="374301" y="5274100"/>
            <a:ext cx="13494190" cy="584775"/>
          </a:xfrm>
          <a:prstGeom prst="rect">
            <a:avLst/>
          </a:prstGeom>
          <a:noFill/>
        </p:spPr>
        <p:txBody>
          <a:bodyPr wrap="square" rtlCol="0">
            <a:spAutoFit/>
          </a:bodyPr>
          <a:lstStyle/>
          <a:p>
            <a:r>
              <a:rPr lang="en-US" sz="3200" b="1" dirty="0"/>
              <a:t>Difference in Tax Payable &amp; Taxes Paid</a:t>
            </a:r>
          </a:p>
        </p:txBody>
      </p:sp>
      <p:sp>
        <p:nvSpPr>
          <p:cNvPr id="4" name="TextBox 3">
            <a:extLst>
              <a:ext uri="{FF2B5EF4-FFF2-40B4-BE49-F238E27FC236}">
                <a16:creationId xmlns:a16="http://schemas.microsoft.com/office/drawing/2014/main" id="{705B5346-DE4F-8E76-78F4-BDCBAF26B59E}"/>
              </a:ext>
            </a:extLst>
          </p:cNvPr>
          <p:cNvSpPr txBox="1"/>
          <p:nvPr/>
        </p:nvSpPr>
        <p:spPr>
          <a:xfrm>
            <a:off x="151020" y="6215889"/>
            <a:ext cx="7247466" cy="141577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n>
                  <a:solidFill>
                    <a:schemeClr val="tx1"/>
                  </a:solidFill>
                </a:ln>
                <a:latin typeface="+mn-lt"/>
              </a:rPr>
              <a:t>If the difference is positive, the shortfall of tax needs to be paid off while filing GSTR-3B of the subsequent month or by filing DRC-03.</a:t>
            </a:r>
          </a:p>
          <a:p>
            <a:endParaRPr lang="en-US" dirty="0"/>
          </a:p>
        </p:txBody>
      </p:sp>
      <p:sp>
        <p:nvSpPr>
          <p:cNvPr id="5" name="TextBox 4">
            <a:extLst>
              <a:ext uri="{FF2B5EF4-FFF2-40B4-BE49-F238E27FC236}">
                <a16:creationId xmlns:a16="http://schemas.microsoft.com/office/drawing/2014/main" id="{69646238-9A8F-2F91-682C-EB9E1DAF8CFE}"/>
              </a:ext>
            </a:extLst>
          </p:cNvPr>
          <p:cNvSpPr txBox="1"/>
          <p:nvPr/>
        </p:nvSpPr>
        <p:spPr>
          <a:xfrm>
            <a:off x="7758001" y="6215889"/>
            <a:ext cx="6110490" cy="141577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n>
                  <a:solidFill>
                    <a:schemeClr val="tx1"/>
                  </a:solidFill>
                </a:ln>
                <a:latin typeface="+mn-lt"/>
              </a:rPr>
              <a:t>However, if difference is negative, it indicates that liability of previous financial year is paid in current financial year </a:t>
            </a:r>
          </a:p>
          <a:p>
            <a:endParaRPr lang="en-US" dirty="0"/>
          </a:p>
        </p:txBody>
      </p:sp>
    </p:spTree>
    <p:extLst>
      <p:ext uri="{BB962C8B-B14F-4D97-AF65-F5344CB8AC3E}">
        <p14:creationId xmlns:p14="http://schemas.microsoft.com/office/powerpoint/2010/main" val="328829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PART–V: Table No.10,11,12,13 &amp; 14</a:t>
            </a:r>
            <a:endParaRPr sz="4000" b="1" dirty="0">
              <a:solidFill>
                <a:schemeClr val="tx1"/>
              </a:solidFill>
              <a:latin typeface="Roboto"/>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420;p35">
            <a:extLst>
              <a:ext uri="{FF2B5EF4-FFF2-40B4-BE49-F238E27FC236}">
                <a16:creationId xmlns:a16="http://schemas.microsoft.com/office/drawing/2014/main" id="{AAE61C9E-9B42-A156-5E6F-200DFE6AD9BF}"/>
              </a:ext>
            </a:extLst>
          </p:cNvPr>
          <p:cNvPicPr preferRelativeResize="0">
            <a:picLocks/>
          </p:cNvPicPr>
          <p:nvPr/>
        </p:nvPicPr>
        <p:blipFill>
          <a:blip r:embed="rId5">
            <a:alphaModFix/>
          </a:blip>
          <a:stretch>
            <a:fillRect/>
          </a:stretch>
        </p:blipFill>
        <p:spPr>
          <a:xfrm>
            <a:off x="933101" y="2347117"/>
            <a:ext cx="12935390" cy="5137415"/>
          </a:xfrm>
          <a:prstGeom prst="rect">
            <a:avLst/>
          </a:prstGeom>
          <a:noFill/>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0198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534174" y="2286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PART–VI: Table No.15 &amp; 16</a:t>
            </a:r>
            <a:endParaRPr sz="4000" b="1" dirty="0">
              <a:solidFill>
                <a:schemeClr val="tx1"/>
              </a:solidFill>
              <a:latin typeface="Roboto"/>
              <a:ea typeface="Roboto"/>
              <a:cs typeface="Roboto"/>
              <a:sym typeface="Roboto"/>
            </a:endParaRPr>
          </a:p>
        </p:txBody>
      </p:sp>
      <p:sp>
        <p:nvSpPr>
          <p:cNvPr id="147" name="Google Shape;147;p17"/>
          <p:cNvSpPr/>
          <p:nvPr/>
        </p:nvSpPr>
        <p:spPr>
          <a:xfrm flipV="1">
            <a:off x="652705" y="93986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439;p38">
            <a:extLst>
              <a:ext uri="{FF2B5EF4-FFF2-40B4-BE49-F238E27FC236}">
                <a16:creationId xmlns:a16="http://schemas.microsoft.com/office/drawing/2014/main" id="{9BD87B1A-6228-E43E-9269-0777B211FE8B}"/>
              </a:ext>
            </a:extLst>
          </p:cNvPr>
          <p:cNvPicPr preferRelativeResize="0">
            <a:picLocks/>
          </p:cNvPicPr>
          <p:nvPr/>
        </p:nvPicPr>
        <p:blipFill>
          <a:blip r:embed="rId5">
            <a:alphaModFix/>
          </a:blip>
          <a:stretch>
            <a:fillRect/>
          </a:stretch>
        </p:blipFill>
        <p:spPr>
          <a:xfrm>
            <a:off x="670475" y="1214183"/>
            <a:ext cx="13198015" cy="5524645"/>
          </a:xfrm>
          <a:prstGeom prst="rect">
            <a:avLst/>
          </a:prstGeom>
          <a:noFill/>
          <a:ln w="19050">
            <a:solidFill>
              <a:schemeClr val="tx1"/>
            </a:soli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A65399C6-A00A-1450-5476-6F7337148C37}"/>
              </a:ext>
            </a:extLst>
          </p:cNvPr>
          <p:cNvSpPr txBox="1"/>
          <p:nvPr/>
        </p:nvSpPr>
        <p:spPr>
          <a:xfrm>
            <a:off x="534174" y="7214687"/>
            <a:ext cx="13106580" cy="584775"/>
          </a:xfrm>
          <a:prstGeom prst="rect">
            <a:avLst/>
          </a:prstGeom>
          <a:noFill/>
        </p:spPr>
        <p:txBody>
          <a:bodyPr wrap="square" rtlCol="0">
            <a:spAutoFit/>
          </a:bodyPr>
          <a:lstStyle/>
          <a:p>
            <a:r>
              <a:rPr lang="en-US" sz="3200" dirty="0">
                <a:ln>
                  <a:solidFill>
                    <a:schemeClr val="tx1"/>
                  </a:solidFill>
                </a:ln>
              </a:rPr>
              <a:t>*Note- Table no. 15 &amp; 16 are optional</a:t>
            </a:r>
          </a:p>
        </p:txBody>
      </p:sp>
    </p:spTree>
    <p:extLst>
      <p:ext uri="{BB962C8B-B14F-4D97-AF65-F5344CB8AC3E}">
        <p14:creationId xmlns:p14="http://schemas.microsoft.com/office/powerpoint/2010/main" val="259448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28971" y="27077"/>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PART–VI: Table No.17,18 &amp; 19</a:t>
            </a:r>
            <a:endParaRPr sz="4000" b="1" dirty="0">
              <a:solidFill>
                <a:schemeClr val="tx1"/>
              </a:solidFill>
              <a:latin typeface="Roboto"/>
              <a:ea typeface="Roboto"/>
              <a:cs typeface="Roboto"/>
              <a:sym typeface="Roboto"/>
            </a:endParaRPr>
          </a:p>
        </p:txBody>
      </p:sp>
      <p:sp>
        <p:nvSpPr>
          <p:cNvPr id="147" name="Google Shape;147;p17"/>
          <p:cNvSpPr/>
          <p:nvPr/>
        </p:nvSpPr>
        <p:spPr>
          <a:xfrm flipV="1">
            <a:off x="728971" y="803504"/>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452;p40">
            <a:extLst>
              <a:ext uri="{FF2B5EF4-FFF2-40B4-BE49-F238E27FC236}">
                <a16:creationId xmlns:a16="http://schemas.microsoft.com/office/drawing/2014/main" id="{E695E5DF-C05A-6F11-6AF4-8A85F1DEF7FA}"/>
              </a:ext>
            </a:extLst>
          </p:cNvPr>
          <p:cNvPicPr preferRelativeResize="0">
            <a:picLocks/>
          </p:cNvPicPr>
          <p:nvPr/>
        </p:nvPicPr>
        <p:blipFill>
          <a:blip r:embed="rId5">
            <a:alphaModFix/>
          </a:blip>
          <a:stretch>
            <a:fillRect/>
          </a:stretch>
        </p:blipFill>
        <p:spPr>
          <a:xfrm>
            <a:off x="728971" y="1205239"/>
            <a:ext cx="12935390" cy="5819122"/>
          </a:xfrm>
          <a:prstGeom prst="rect">
            <a:avLst/>
          </a:prstGeom>
          <a:noFill/>
          <a:ln w="19050">
            <a:solidFill>
              <a:schemeClr val="tx1"/>
            </a:solidFill>
          </a:ln>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0606F7C4-5FDF-6866-A8A2-291B917CC7BD}"/>
              </a:ext>
            </a:extLst>
          </p:cNvPr>
          <p:cNvSpPr txBox="1"/>
          <p:nvPr/>
        </p:nvSpPr>
        <p:spPr>
          <a:xfrm>
            <a:off x="728971" y="7298267"/>
            <a:ext cx="12935390" cy="523220"/>
          </a:xfrm>
          <a:prstGeom prst="rect">
            <a:avLst/>
          </a:prstGeom>
          <a:noFill/>
        </p:spPr>
        <p:txBody>
          <a:bodyPr wrap="square" rtlCol="0">
            <a:spAutoFit/>
          </a:bodyPr>
          <a:lstStyle/>
          <a:p>
            <a:r>
              <a:rPr lang="en-US" sz="2800" b="1" dirty="0"/>
              <a:t>*Note- Table 18 is optional</a:t>
            </a:r>
          </a:p>
        </p:txBody>
      </p:sp>
    </p:spTree>
    <p:extLst>
      <p:ext uri="{BB962C8B-B14F-4D97-AF65-F5344CB8AC3E}">
        <p14:creationId xmlns:p14="http://schemas.microsoft.com/office/powerpoint/2010/main" val="252142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9" y="-15049"/>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a:solidFill>
                  <a:schemeClr val="tx1"/>
                </a:solidFill>
                <a:latin typeface="+mj-lt"/>
                <a:ea typeface="Roboto"/>
                <a:cs typeface="Roboto"/>
                <a:sym typeface="Roboto"/>
              </a:rPr>
              <a:t>Introduction to GSTR-9C</a:t>
            </a:r>
            <a:endParaRPr sz="4000" b="1" dirty="0">
              <a:solidFill>
                <a:schemeClr val="tx1"/>
              </a:solidFill>
              <a:latin typeface="+mj-lt"/>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56902" y="2086811"/>
            <a:ext cx="13011589" cy="437654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0" i="0" dirty="0">
                <a:solidFill>
                  <a:schemeClr val="tx1"/>
                </a:solidFill>
                <a:effectLst/>
                <a:latin typeface="+mn-lt"/>
              </a:rPr>
              <a:t>Every registered person under GST whose turnover during a financial year exceeds the prescribed limit of Rs.5 crore must prepare the reconciliation statement in Form GSTR-9C.</a:t>
            </a:r>
          </a:p>
          <a:p>
            <a:pPr marL="0" marR="0" lvl="0" indent="0" algn="l" rtl="0">
              <a:lnSpc>
                <a:spcPct val="120000"/>
              </a:lnSpc>
              <a:spcBef>
                <a:spcPts val="0"/>
              </a:spcBef>
              <a:spcAft>
                <a:spcPts val="0"/>
              </a:spcAft>
              <a:buNone/>
            </a:pPr>
            <a:endParaRPr lang="en-US" sz="2400" dirty="0">
              <a:solidFill>
                <a:schemeClr val="tx1"/>
              </a:solidFill>
              <a:latin typeface="+mn-lt"/>
              <a:ea typeface="Roboto"/>
              <a:cs typeface="Roboto"/>
              <a:sym typeface="Roboto"/>
            </a:endParaRPr>
          </a:p>
          <a:p>
            <a:pPr algn="l"/>
            <a:r>
              <a:rPr lang="en-US" sz="2400" i="0" dirty="0">
                <a:solidFill>
                  <a:schemeClr val="tx1"/>
                </a:solidFill>
                <a:effectLst/>
                <a:latin typeface="+mn-lt"/>
              </a:rPr>
              <a:t>GSTR-9C is a statement of reconciliation between:</a:t>
            </a:r>
          </a:p>
          <a:p>
            <a:pPr algn="l">
              <a:buFont typeface="Arial" panose="020B0604020202020204" pitchFamily="34" charset="0"/>
              <a:buChar char="•"/>
            </a:pPr>
            <a:r>
              <a:rPr lang="en-US" sz="2400" i="0" dirty="0">
                <a:solidFill>
                  <a:schemeClr val="tx1"/>
                </a:solidFill>
                <a:effectLst/>
                <a:latin typeface="+mn-lt"/>
              </a:rPr>
              <a:t> the Annual Returns in GSTR-9 filed for a FY, and</a:t>
            </a:r>
          </a:p>
          <a:p>
            <a:pPr algn="l">
              <a:buFont typeface="Arial" panose="020B0604020202020204" pitchFamily="34" charset="0"/>
              <a:buChar char="•"/>
            </a:pPr>
            <a:r>
              <a:rPr lang="en-US" sz="2400" i="0" dirty="0">
                <a:solidFill>
                  <a:schemeClr val="tx1"/>
                </a:solidFill>
                <a:effectLst/>
                <a:latin typeface="+mn-lt"/>
              </a:rPr>
              <a:t> the figures as per the audited annual Financial Statements of the taxpayer.</a:t>
            </a:r>
          </a:p>
          <a:p>
            <a:pPr algn="l">
              <a:buFont typeface="Arial" panose="020B0604020202020204" pitchFamily="34" charset="0"/>
              <a:buChar char="•"/>
            </a:pPr>
            <a:endParaRPr lang="en-US" sz="2400" dirty="0">
              <a:solidFill>
                <a:schemeClr val="tx1"/>
              </a:solidFill>
              <a:latin typeface="+mn-lt"/>
            </a:endParaRPr>
          </a:p>
          <a:p>
            <a:pPr algn="l"/>
            <a:r>
              <a:rPr lang="en-US" sz="2400" b="0" i="0" dirty="0">
                <a:solidFill>
                  <a:schemeClr val="tx1"/>
                </a:solidFill>
                <a:effectLst/>
                <a:latin typeface="+mn-lt"/>
              </a:rPr>
              <a:t>It will consist of gross and taxable turnover as per the Books reconciled with the respective figures as per the </a:t>
            </a:r>
            <a:r>
              <a:rPr lang="en-US" sz="2400" b="0" i="1" dirty="0">
                <a:solidFill>
                  <a:schemeClr val="tx1"/>
                </a:solidFill>
                <a:effectLst/>
                <a:latin typeface="+mn-lt"/>
              </a:rPr>
              <a:t>consolidation</a:t>
            </a:r>
            <a:r>
              <a:rPr lang="en-US" sz="2400" b="0" i="0" dirty="0">
                <a:solidFill>
                  <a:schemeClr val="tx1"/>
                </a:solidFill>
                <a:effectLst/>
                <a:latin typeface="+mn-lt"/>
              </a:rPr>
              <a:t> of all the GST returns for an FY.</a:t>
            </a:r>
            <a:endParaRPr lang="en-US" sz="2400" dirty="0">
              <a:solidFill>
                <a:schemeClr val="tx1"/>
              </a:solidFill>
              <a:latin typeface="+mn-lt"/>
            </a:endParaRPr>
          </a:p>
          <a:p>
            <a:pPr algn="l"/>
            <a:r>
              <a:rPr lang="en-US" sz="2400" b="0" i="0" dirty="0">
                <a:solidFill>
                  <a:schemeClr val="tx1"/>
                </a:solidFill>
                <a:effectLst/>
                <a:latin typeface="+mn-lt"/>
              </a:rPr>
              <a:t>Hence, any differences arising from this reconciliation exercise will be reported here, along with the reasons for the same and then certified by the taxpayer themselves. </a:t>
            </a:r>
            <a:endParaRPr lang="en-US" sz="2400" i="0" dirty="0">
              <a:solidFill>
                <a:schemeClr val="tx1"/>
              </a:solidFill>
              <a:effectLst/>
              <a:latin typeface="+mn-lt"/>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95" name="Google Shape;95;p14" descr="D:\Anuradha 2018\2021\Verendra Kalra &amp; Co\Presentation Slides\JPG\Presentation Slides-01.jpg"/>
          <p:cNvPicPr preferRelativeResize="0"/>
          <p:nvPr/>
        </p:nvPicPr>
        <p:blipFill rotWithShape="1">
          <a:blip r:embed="rId3">
            <a:alphaModFix/>
          </a:blip>
          <a:srcRect/>
          <a:stretch/>
        </p:blipFill>
        <p:spPr>
          <a:xfrm>
            <a:off x="0" y="-11700"/>
            <a:ext cx="14630399" cy="8229600"/>
          </a:xfrm>
          <a:prstGeom prst="rect">
            <a:avLst/>
          </a:prstGeom>
          <a:noFill/>
          <a:ln>
            <a:noFill/>
          </a:ln>
        </p:spPr>
      </p:pic>
      <p:pic>
        <p:nvPicPr>
          <p:cNvPr id="99" name="Google Shape;99;p14" descr="Presentation Slides-06.png"/>
          <p:cNvPicPr preferRelativeResize="0"/>
          <p:nvPr/>
        </p:nvPicPr>
        <p:blipFill rotWithShape="1">
          <a:blip r:embed="rId4">
            <a:alphaModFix/>
          </a:blip>
          <a:srcRect/>
          <a:stretch/>
        </p:blipFill>
        <p:spPr>
          <a:xfrm>
            <a:off x="13868400" y="228600"/>
            <a:ext cx="539514" cy="533400"/>
          </a:xfrm>
          <a:prstGeom prst="rect">
            <a:avLst/>
          </a:prstGeom>
          <a:noFill/>
          <a:ln>
            <a:noFill/>
          </a:ln>
        </p:spPr>
      </p:pic>
      <p:sp>
        <p:nvSpPr>
          <p:cNvPr id="100" name="Google Shape;100;p14"/>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96;p14">
            <a:extLst>
              <a:ext uri="{FF2B5EF4-FFF2-40B4-BE49-F238E27FC236}">
                <a16:creationId xmlns:a16="http://schemas.microsoft.com/office/drawing/2014/main" id="{C2D72D76-7279-B39B-673F-5A17A2C699E2}"/>
              </a:ext>
            </a:extLst>
          </p:cNvPr>
          <p:cNvSpPr txBox="1"/>
          <p:nvPr/>
        </p:nvSpPr>
        <p:spPr>
          <a:xfrm>
            <a:off x="744474" y="1141114"/>
            <a:ext cx="573322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Topic Description</a:t>
            </a:r>
            <a:endParaRPr sz="4000" b="1" dirty="0">
              <a:solidFill>
                <a:schemeClr val="tx1"/>
              </a:solidFill>
              <a:latin typeface="Roboto"/>
              <a:ea typeface="Roboto"/>
              <a:cs typeface="Roboto"/>
              <a:sym typeface="Roboto"/>
            </a:endParaRPr>
          </a:p>
        </p:txBody>
      </p:sp>
      <p:sp>
        <p:nvSpPr>
          <p:cNvPr id="3" name="Google Shape;97;p14">
            <a:extLst>
              <a:ext uri="{FF2B5EF4-FFF2-40B4-BE49-F238E27FC236}">
                <a16:creationId xmlns:a16="http://schemas.microsoft.com/office/drawing/2014/main" id="{1CF3476D-66EC-BBFB-0F73-2A166602AE16}"/>
              </a:ext>
            </a:extLst>
          </p:cNvPr>
          <p:cNvSpPr/>
          <p:nvPr/>
        </p:nvSpPr>
        <p:spPr>
          <a:xfrm>
            <a:off x="868546" y="1795702"/>
            <a:ext cx="4015425" cy="53258"/>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EC6ECE09-0E3C-9294-99E8-BDFAFD52164E}"/>
              </a:ext>
            </a:extLst>
          </p:cNvPr>
          <p:cNvSpPr txBox="1"/>
          <p:nvPr/>
        </p:nvSpPr>
        <p:spPr>
          <a:xfrm>
            <a:off x="744474" y="2675467"/>
            <a:ext cx="3675126" cy="2554545"/>
          </a:xfrm>
          <a:prstGeom prst="rect">
            <a:avLst/>
          </a:prstGeom>
          <a:noFill/>
        </p:spPr>
        <p:txBody>
          <a:bodyPr wrap="square" rtlCol="0">
            <a:spAutoFit/>
          </a:bodyPr>
          <a:lstStyle/>
          <a:p>
            <a:r>
              <a:rPr lang="en-US" sz="4000" dirty="0"/>
              <a:t>Applicability &amp; Filing of GSTR-9 &amp; GSTR-9C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mj-lt"/>
                <a:ea typeface="Roboto"/>
                <a:cs typeface="Roboto"/>
                <a:sym typeface="Roboto"/>
              </a:rPr>
              <a:t>Analysis of Form GSTR-9C</a:t>
            </a:r>
            <a:endParaRPr sz="4000" b="1" dirty="0">
              <a:solidFill>
                <a:schemeClr val="tx1"/>
              </a:solidFill>
              <a:latin typeface="+mj-lt"/>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33600"/>
            <a:ext cx="13177345"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 sz="2400" dirty="0">
                <a:latin typeface="+mn-lt"/>
              </a:rPr>
              <a:t>GSTR-9C consists of the following parts as listed below:</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graphicFrame>
        <p:nvGraphicFramePr>
          <p:cNvPr id="5" name="Table 5">
            <a:extLst>
              <a:ext uri="{FF2B5EF4-FFF2-40B4-BE49-F238E27FC236}">
                <a16:creationId xmlns:a16="http://schemas.microsoft.com/office/drawing/2014/main" id="{AE009456-BF54-DFD8-9025-A93D1D6B4CD0}"/>
              </a:ext>
            </a:extLst>
          </p:cNvPr>
          <p:cNvGraphicFramePr>
            <a:graphicFrameLocks noGrp="1"/>
          </p:cNvGraphicFramePr>
          <p:nvPr/>
        </p:nvGraphicFramePr>
        <p:xfrm>
          <a:off x="933100" y="2953005"/>
          <a:ext cx="12859100" cy="4328244"/>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2412015">
                  <a:extLst>
                    <a:ext uri="{9D8B030D-6E8A-4147-A177-3AD203B41FA5}">
                      <a16:colId xmlns:a16="http://schemas.microsoft.com/office/drawing/2014/main" val="86468490"/>
                    </a:ext>
                  </a:extLst>
                </a:gridCol>
                <a:gridCol w="10447085">
                  <a:extLst>
                    <a:ext uri="{9D8B030D-6E8A-4147-A177-3AD203B41FA5}">
                      <a16:colId xmlns:a16="http://schemas.microsoft.com/office/drawing/2014/main" val="2849172643"/>
                    </a:ext>
                  </a:extLst>
                </a:gridCol>
              </a:tblGrid>
              <a:tr h="619788">
                <a:tc>
                  <a:txBody>
                    <a:bodyPr/>
                    <a:lstStyle/>
                    <a:p>
                      <a:pPr algn="ctr"/>
                      <a:r>
                        <a:rPr lang="en-US" sz="2400" b="1" u="sng" dirty="0">
                          <a:solidFill>
                            <a:schemeClr val="tx1"/>
                          </a:solidFill>
                        </a:rPr>
                        <a:t>PART</a:t>
                      </a:r>
                      <a:endParaRPr lang="en-US" sz="2400" b="1" u="sng" dirty="0">
                        <a:solidFill>
                          <a:schemeClr val="tx1"/>
                        </a:solidFill>
                        <a:latin typeface="+mn-lt"/>
                      </a:endParaRPr>
                    </a:p>
                  </a:txBody>
                  <a:tcPr/>
                </a:tc>
                <a:tc>
                  <a:txBody>
                    <a:bodyPr/>
                    <a:lstStyle/>
                    <a:p>
                      <a:pPr algn="ctr"/>
                      <a:r>
                        <a:rPr lang="en-US" sz="2400" b="1" u="sng" dirty="0">
                          <a:solidFill>
                            <a:schemeClr val="tx1"/>
                          </a:solidFill>
                        </a:rPr>
                        <a:t>ITEMS</a:t>
                      </a:r>
                      <a:endParaRPr lang="en-US" sz="2400" b="1" u="sng" dirty="0">
                        <a:solidFill>
                          <a:schemeClr val="tx1"/>
                        </a:solidFill>
                        <a:latin typeface="+mn-lt"/>
                      </a:endParaRPr>
                    </a:p>
                  </a:txBody>
                  <a:tcPr/>
                </a:tc>
                <a:extLst>
                  <a:ext uri="{0D108BD9-81ED-4DB2-BD59-A6C34878D82A}">
                    <a16:rowId xmlns:a16="http://schemas.microsoft.com/office/drawing/2014/main" val="2720724941"/>
                  </a:ext>
                </a:extLst>
              </a:tr>
              <a:tr h="619788">
                <a:tc>
                  <a:txBody>
                    <a:bodyPr/>
                    <a:lstStyle/>
                    <a:p>
                      <a:pPr algn="ctr"/>
                      <a:r>
                        <a:rPr lang="en-US" sz="2400" b="0" dirty="0">
                          <a:solidFill>
                            <a:schemeClr val="tx1"/>
                          </a:solidFill>
                        </a:rPr>
                        <a:t>I</a:t>
                      </a:r>
                      <a:endParaRPr lang="en-US" sz="2400" b="0" dirty="0">
                        <a:solidFill>
                          <a:schemeClr val="tx1"/>
                        </a:solidFill>
                        <a:latin typeface="+mn-lt"/>
                      </a:endParaRPr>
                    </a:p>
                  </a:txBody>
                  <a:tcPr/>
                </a:tc>
                <a:tc>
                  <a:txBody>
                    <a:bodyPr/>
                    <a:lstStyle/>
                    <a:p>
                      <a:r>
                        <a:rPr lang="en-US" sz="2400" b="0" u="none" strike="noStrike" cap="none" baseline="0" dirty="0">
                          <a:solidFill>
                            <a:schemeClr val="tx1"/>
                          </a:solidFill>
                          <a:sym typeface="Arial"/>
                        </a:rPr>
                        <a:t>Basic Details (i.e. FY, GSTIN, Legal Name &amp; Trade Name)</a:t>
                      </a:r>
                      <a:endParaRPr lang="en-US" sz="2400" b="0" i="0" u="none" strike="noStrike" cap="none" baseline="0" dirty="0">
                        <a:solidFill>
                          <a:schemeClr val="tx1"/>
                        </a:solidFill>
                        <a:latin typeface="+mn-lt"/>
                        <a:ea typeface="+mn-ea"/>
                        <a:cs typeface="+mn-cs"/>
                        <a:sym typeface="Arial"/>
                      </a:endParaRPr>
                    </a:p>
                  </a:txBody>
                  <a:tcPr/>
                </a:tc>
                <a:extLst>
                  <a:ext uri="{0D108BD9-81ED-4DB2-BD59-A6C34878D82A}">
                    <a16:rowId xmlns:a16="http://schemas.microsoft.com/office/drawing/2014/main" val="3700501675"/>
                  </a:ext>
                </a:extLst>
              </a:tr>
              <a:tr h="619788">
                <a:tc>
                  <a:txBody>
                    <a:bodyPr/>
                    <a:lstStyle/>
                    <a:p>
                      <a:pPr algn="ctr"/>
                      <a:r>
                        <a:rPr lang="en-US" sz="2400" b="0" dirty="0">
                          <a:solidFill>
                            <a:schemeClr val="tx1"/>
                          </a:solidFill>
                        </a:rPr>
                        <a:t>II</a:t>
                      </a:r>
                      <a:endParaRPr lang="en-US" sz="2400" b="0" dirty="0">
                        <a:solidFill>
                          <a:schemeClr val="tx1"/>
                        </a:solidFill>
                        <a:latin typeface="+mn-lt"/>
                      </a:endParaRPr>
                    </a:p>
                  </a:txBody>
                  <a:tcPr/>
                </a:tc>
                <a:tc>
                  <a:txBody>
                    <a:bodyPr/>
                    <a:lstStyle/>
                    <a:p>
                      <a:r>
                        <a:rPr lang="en-US" sz="2400" b="0" u="none" strike="noStrike" cap="none" baseline="0" dirty="0">
                          <a:solidFill>
                            <a:schemeClr val="tx1"/>
                          </a:solidFill>
                          <a:sym typeface="Arial"/>
                        </a:rPr>
                        <a:t>Reconciliation of turnover declared in audited Annual Financial Statement with turnover declared in Annual Return (GSTR9) 	</a:t>
                      </a:r>
                      <a:endParaRPr lang="en-US" sz="2400" b="0" dirty="0">
                        <a:solidFill>
                          <a:schemeClr val="tx1"/>
                        </a:solidFill>
                        <a:latin typeface="+mn-lt"/>
                      </a:endParaRPr>
                    </a:p>
                  </a:txBody>
                  <a:tcPr/>
                </a:tc>
                <a:extLst>
                  <a:ext uri="{0D108BD9-81ED-4DB2-BD59-A6C34878D82A}">
                    <a16:rowId xmlns:a16="http://schemas.microsoft.com/office/drawing/2014/main" val="246137551"/>
                  </a:ext>
                </a:extLst>
              </a:tr>
              <a:tr h="619788">
                <a:tc>
                  <a:txBody>
                    <a:bodyPr/>
                    <a:lstStyle/>
                    <a:p>
                      <a:pPr algn="ctr"/>
                      <a:r>
                        <a:rPr lang="en-US" sz="2400" b="0" dirty="0">
                          <a:solidFill>
                            <a:schemeClr val="tx1"/>
                          </a:solidFill>
                        </a:rPr>
                        <a:t>III</a:t>
                      </a:r>
                      <a:endParaRPr lang="en-US" sz="24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u="none" strike="noStrike" cap="none" baseline="0" dirty="0">
                          <a:solidFill>
                            <a:schemeClr val="tx1"/>
                          </a:solidFill>
                          <a:sym typeface="Arial"/>
                        </a:rPr>
                        <a:t>Reconciliation of tax paid 	</a:t>
                      </a:r>
                    </a:p>
                    <a:p>
                      <a:endParaRPr lang="en-US" sz="2400" b="0" dirty="0">
                        <a:solidFill>
                          <a:schemeClr val="tx1"/>
                        </a:solidFill>
                        <a:latin typeface="+mn-lt"/>
                      </a:endParaRPr>
                    </a:p>
                  </a:txBody>
                  <a:tcPr/>
                </a:tc>
                <a:extLst>
                  <a:ext uri="{0D108BD9-81ED-4DB2-BD59-A6C34878D82A}">
                    <a16:rowId xmlns:a16="http://schemas.microsoft.com/office/drawing/2014/main" val="2993976483"/>
                  </a:ext>
                </a:extLst>
              </a:tr>
              <a:tr h="619788">
                <a:tc>
                  <a:txBody>
                    <a:bodyPr/>
                    <a:lstStyle/>
                    <a:p>
                      <a:pPr algn="ctr"/>
                      <a:r>
                        <a:rPr lang="en-US" sz="2400" b="0" dirty="0">
                          <a:solidFill>
                            <a:schemeClr val="tx1"/>
                          </a:solidFill>
                        </a:rPr>
                        <a:t>IV</a:t>
                      </a:r>
                      <a:endParaRPr lang="en-US" sz="24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u="none" strike="noStrike" cap="none" baseline="0" dirty="0">
                          <a:solidFill>
                            <a:schemeClr val="tx1"/>
                          </a:solidFill>
                          <a:sym typeface="Arial"/>
                        </a:rPr>
                        <a:t>Reconciliation of Input Tax Credit (ITC) 	</a:t>
                      </a:r>
                    </a:p>
                    <a:p>
                      <a:endParaRPr lang="en-US" sz="2400" b="0" dirty="0">
                        <a:solidFill>
                          <a:schemeClr val="tx1"/>
                        </a:solidFill>
                        <a:latin typeface="+mn-lt"/>
                      </a:endParaRPr>
                    </a:p>
                  </a:txBody>
                  <a:tcPr/>
                </a:tc>
                <a:extLst>
                  <a:ext uri="{0D108BD9-81ED-4DB2-BD59-A6C34878D82A}">
                    <a16:rowId xmlns:a16="http://schemas.microsoft.com/office/drawing/2014/main" val="4168804478"/>
                  </a:ext>
                </a:extLst>
              </a:tr>
              <a:tr h="619788">
                <a:tc>
                  <a:txBody>
                    <a:bodyPr/>
                    <a:lstStyle/>
                    <a:p>
                      <a:pPr algn="ctr"/>
                      <a:r>
                        <a:rPr lang="en-US" sz="2400" b="0" dirty="0">
                          <a:solidFill>
                            <a:schemeClr val="tx1"/>
                          </a:solidFill>
                        </a:rPr>
                        <a:t>V</a:t>
                      </a:r>
                      <a:endParaRPr lang="en-US" sz="2400" b="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u="none" strike="noStrike" cap="none" baseline="0" dirty="0">
                          <a:solidFill>
                            <a:schemeClr val="tx1"/>
                          </a:solidFill>
                          <a:sym typeface="Arial"/>
                        </a:rPr>
                        <a:t>Auditor's recommendation on additional Liability due to non-reconciliation 	</a:t>
                      </a:r>
                      <a:endParaRPr lang="en-US" sz="2400" b="0" i="0" u="none" strike="noStrike" cap="none" baseline="0" dirty="0">
                        <a:solidFill>
                          <a:schemeClr val="tx1"/>
                        </a:solidFill>
                        <a:latin typeface="+mn-lt"/>
                        <a:ea typeface="+mn-ea"/>
                        <a:cs typeface="+mn-cs"/>
                        <a:sym typeface="Arial"/>
                      </a:endParaRPr>
                    </a:p>
                  </a:txBody>
                  <a:tcPr/>
                </a:tc>
                <a:extLst>
                  <a:ext uri="{0D108BD9-81ED-4DB2-BD59-A6C34878D82A}">
                    <a16:rowId xmlns:a16="http://schemas.microsoft.com/office/drawing/2014/main" val="1448384143"/>
                  </a:ext>
                </a:extLst>
              </a:tr>
            </a:tbl>
          </a:graphicData>
        </a:graphic>
      </p:graphicFrame>
    </p:spTree>
    <p:extLst>
      <p:ext uri="{BB962C8B-B14F-4D97-AF65-F5344CB8AC3E}">
        <p14:creationId xmlns:p14="http://schemas.microsoft.com/office/powerpoint/2010/main" val="382306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407723" y="8449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PART-II: Table No. 5</a:t>
            </a:r>
          </a:p>
        </p:txBody>
      </p:sp>
      <p:sp>
        <p:nvSpPr>
          <p:cNvPr id="147" name="Google Shape;147;p17"/>
          <p:cNvSpPr/>
          <p:nvPr/>
        </p:nvSpPr>
        <p:spPr>
          <a:xfrm flipV="1">
            <a:off x="607186" y="769482"/>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5" name="Picture 4">
            <a:extLst>
              <a:ext uri="{FF2B5EF4-FFF2-40B4-BE49-F238E27FC236}">
                <a16:creationId xmlns:a16="http://schemas.microsoft.com/office/drawing/2014/main" id="{0D689867-1020-B00F-B19F-6B1174DE3487}"/>
              </a:ext>
            </a:extLst>
          </p:cNvPr>
          <p:cNvPicPr>
            <a:picLocks noChangeAspect="1"/>
          </p:cNvPicPr>
          <p:nvPr/>
        </p:nvPicPr>
        <p:blipFill>
          <a:blip r:embed="rId5"/>
          <a:stretch>
            <a:fillRect/>
          </a:stretch>
        </p:blipFill>
        <p:spPr>
          <a:xfrm>
            <a:off x="550814" y="1001378"/>
            <a:ext cx="12935390" cy="5538519"/>
          </a:xfrm>
          <a:prstGeom prst="rect">
            <a:avLst/>
          </a:prstGeom>
          <a:ln w="1905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734EC969-B909-E05B-1D92-909673E4200B}"/>
              </a:ext>
            </a:extLst>
          </p:cNvPr>
          <p:cNvSpPr txBox="1"/>
          <p:nvPr/>
        </p:nvSpPr>
        <p:spPr>
          <a:xfrm>
            <a:off x="476021" y="6845464"/>
            <a:ext cx="13084975" cy="830997"/>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a:t>Note- Bifurcation in Table 5B to 5N is optional and consolidated amount can be shown in Table 5O.</a:t>
            </a:r>
          </a:p>
        </p:txBody>
      </p:sp>
    </p:spTree>
    <p:extLst>
      <p:ext uri="{BB962C8B-B14F-4D97-AF65-F5344CB8AC3E}">
        <p14:creationId xmlns:p14="http://schemas.microsoft.com/office/powerpoint/2010/main" val="421383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15050"/>
            <a:ext cx="14630400"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FD7F097E-37ED-4D31-7B48-3167F6F85164}"/>
              </a:ext>
            </a:extLst>
          </p:cNvPr>
          <p:cNvSpPr txBox="1"/>
          <p:nvPr/>
        </p:nvSpPr>
        <p:spPr>
          <a:xfrm>
            <a:off x="799227" y="1178150"/>
            <a:ext cx="10141299" cy="707886"/>
          </a:xfrm>
          <a:prstGeom prst="rect">
            <a:avLst/>
          </a:prstGeom>
          <a:noFill/>
        </p:spPr>
        <p:txBody>
          <a:bodyPr wrap="square" rtlCol="0">
            <a:spAutoFit/>
          </a:bodyPr>
          <a:lstStyle/>
          <a:p>
            <a:r>
              <a:rPr lang="en-US" sz="4000" b="1" dirty="0">
                <a:solidFill>
                  <a:schemeClr val="tx1"/>
                </a:solidFill>
                <a:latin typeface="+mj-lt"/>
              </a:rPr>
              <a:t>Key Points in Table 5 :</a:t>
            </a:r>
          </a:p>
        </p:txBody>
      </p:sp>
      <p:sp>
        <p:nvSpPr>
          <p:cNvPr id="4" name="TextBox 3">
            <a:extLst>
              <a:ext uri="{FF2B5EF4-FFF2-40B4-BE49-F238E27FC236}">
                <a16:creationId xmlns:a16="http://schemas.microsoft.com/office/drawing/2014/main" id="{32ED9842-817E-73F2-4E09-CDB84AB2F84D}"/>
              </a:ext>
            </a:extLst>
          </p:cNvPr>
          <p:cNvSpPr txBox="1"/>
          <p:nvPr/>
        </p:nvSpPr>
        <p:spPr>
          <a:xfrm>
            <a:off x="433137" y="2327586"/>
            <a:ext cx="13435354"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solidFill>
                  <a:schemeClr val="tx1"/>
                </a:solidFill>
                <a:latin typeface="+mn-lt"/>
              </a:rPr>
              <a:t>Table 5A</a:t>
            </a:r>
            <a:r>
              <a:rPr lang="en-US" sz="2400" dirty="0">
                <a:solidFill>
                  <a:schemeClr val="tx1"/>
                </a:solidFill>
                <a:latin typeface="+mn-lt"/>
              </a:rPr>
              <a:t>- </a:t>
            </a:r>
            <a:r>
              <a:rPr lang="en-US" sz="2400" i="0" u="none" strike="noStrike" baseline="0" dirty="0">
                <a:solidFill>
                  <a:schemeClr val="tx1"/>
                </a:solidFill>
                <a:latin typeface="+mn-lt"/>
              </a:rPr>
              <a:t>The turnover as per the audited Annual Financial Statement shall be declared here.</a:t>
            </a:r>
          </a:p>
          <a:p>
            <a:pPr marL="342900" indent="-342900">
              <a:buFont typeface="Wingdings" panose="05000000000000000000" pitchFamily="2" charset="2"/>
              <a:buChar char="Ø"/>
            </a:pPr>
            <a:endParaRPr lang="en-US" sz="2400" i="0" u="none" strike="noStrike" baseline="0" dirty="0">
              <a:solidFill>
                <a:schemeClr val="tx1"/>
              </a:solidFill>
              <a:latin typeface="+mn-lt"/>
            </a:endParaRPr>
          </a:p>
          <a:p>
            <a:pPr marL="342900" indent="-342900">
              <a:buFont typeface="Wingdings" panose="05000000000000000000" pitchFamily="2" charset="2"/>
              <a:buChar char="Ø"/>
            </a:pPr>
            <a:r>
              <a:rPr lang="en-US" sz="2400" b="1" dirty="0">
                <a:latin typeface="+mn-lt"/>
              </a:rPr>
              <a:t>Table 5B- </a:t>
            </a:r>
            <a:r>
              <a:rPr lang="en-US" sz="2400" b="0" i="0" u="none" strike="noStrike" baseline="0" dirty="0">
                <a:solidFill>
                  <a:srgbClr val="000000"/>
                </a:solidFill>
                <a:latin typeface="+mn-lt"/>
              </a:rPr>
              <a:t>Unbilled revenue which was recorded in the books of accounts on the basis of accrual system of accounting in the last financial year and was carried forward to the current financial year shall be declared here. </a:t>
            </a:r>
          </a:p>
          <a:p>
            <a:endParaRPr lang="en-US" sz="2400" b="0" i="0" u="none" strike="noStrike" baseline="0" dirty="0">
              <a:solidFill>
                <a:srgbClr val="000000"/>
              </a:solidFill>
              <a:latin typeface="+mn-lt"/>
            </a:endParaRPr>
          </a:p>
          <a:p>
            <a:pPr marL="342900" indent="-342900">
              <a:buFont typeface="Wingdings" panose="05000000000000000000" pitchFamily="2" charset="2"/>
              <a:buChar char="Ø"/>
            </a:pPr>
            <a:r>
              <a:rPr lang="en-US" sz="2400" b="1" dirty="0">
                <a:latin typeface="+mn-lt"/>
              </a:rPr>
              <a:t>Table 5C-</a:t>
            </a:r>
            <a:r>
              <a:rPr lang="en-US" sz="2400" b="0" i="0" u="none" strike="noStrike" baseline="0" dirty="0">
                <a:solidFill>
                  <a:srgbClr val="000000"/>
                </a:solidFill>
                <a:latin typeface="+mn-lt"/>
              </a:rPr>
              <a:t>Value of all advances for which GST has been paid but the same has not been recognized as revenue in the audited Annual Financial Statement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5D-</a:t>
            </a:r>
            <a:r>
              <a:rPr lang="en-US" sz="2400" b="0" i="0" u="none" strike="noStrike" baseline="0" dirty="0">
                <a:solidFill>
                  <a:srgbClr val="000000"/>
                </a:solidFill>
                <a:latin typeface="+mn-lt"/>
              </a:rPr>
              <a:t>Aggregate value of deemed supplies under Schedule I of the CGST Act, 2017 shall be declared here. Any deemed supply which is already part of the turnover in the audited Annual Financial Statement is not required to be included here. 	</a:t>
            </a:r>
          </a:p>
        </p:txBody>
      </p:sp>
    </p:spTree>
    <p:extLst>
      <p:ext uri="{BB962C8B-B14F-4D97-AF65-F5344CB8AC3E}">
        <p14:creationId xmlns:p14="http://schemas.microsoft.com/office/powerpoint/2010/main" val="2975649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4" name="TextBox 3">
            <a:extLst>
              <a:ext uri="{FF2B5EF4-FFF2-40B4-BE49-F238E27FC236}">
                <a16:creationId xmlns:a16="http://schemas.microsoft.com/office/drawing/2014/main" id="{8DD758EE-73BF-B34D-D85C-9741E4A40594}"/>
              </a:ext>
            </a:extLst>
          </p:cNvPr>
          <p:cNvSpPr txBox="1"/>
          <p:nvPr/>
        </p:nvSpPr>
        <p:spPr>
          <a:xfrm>
            <a:off x="433137" y="929312"/>
            <a:ext cx="13435354" cy="6370975"/>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latin typeface="+mn-lt"/>
              </a:rPr>
              <a:t>Table 5E-</a:t>
            </a:r>
            <a:r>
              <a:rPr lang="en-US" sz="2400" dirty="0">
                <a:latin typeface="+mn-lt"/>
              </a:rPr>
              <a:t> </a:t>
            </a:r>
            <a:r>
              <a:rPr lang="en-US" sz="2400" b="0" i="0" u="none" strike="noStrike" baseline="0" dirty="0">
                <a:solidFill>
                  <a:srgbClr val="000000"/>
                </a:solidFill>
                <a:latin typeface="+mn-lt"/>
              </a:rPr>
              <a:t>Aggregate value of credit notes which were issued after 31st of March for any supply accounted in the current financial year but such credit notes were reflected in the annual return (GSTR-9)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5F- </a:t>
            </a:r>
            <a:r>
              <a:rPr lang="en-US" sz="2400" b="0" i="0" u="none" strike="noStrike" baseline="0" dirty="0">
                <a:solidFill>
                  <a:srgbClr val="000000"/>
                </a:solidFill>
                <a:latin typeface="+mn-lt"/>
              </a:rPr>
              <a:t>Trade discounts which are accounted for in the audited Annual Financial Statement but on which GST was leviable (being not permissible)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5G- </a:t>
            </a:r>
            <a:r>
              <a:rPr lang="en-US" sz="2400" b="0" i="0" u="none" strike="noStrike" baseline="0" dirty="0">
                <a:solidFill>
                  <a:srgbClr val="000000"/>
                </a:solidFill>
                <a:latin typeface="+mn-lt"/>
              </a:rPr>
              <a:t>Turnover included in the audited Annual Financial Statement for April 2017 to June 2017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5H- </a:t>
            </a:r>
            <a:r>
              <a:rPr lang="en-US" sz="2400" b="0" i="0" u="none" strike="noStrike" baseline="0" dirty="0">
                <a:solidFill>
                  <a:srgbClr val="000000"/>
                </a:solidFill>
                <a:latin typeface="+mn-lt"/>
              </a:rPr>
              <a:t>Unbilled revenue which was recorded in the books of accounts on the basis of</a:t>
            </a:r>
            <a:r>
              <a:rPr lang="en-US" sz="2400" dirty="0">
                <a:latin typeface="+mn-lt"/>
              </a:rPr>
              <a:t> </a:t>
            </a:r>
            <a:r>
              <a:rPr lang="en-US" sz="2400" b="0" i="0" u="none" strike="noStrike" baseline="0" dirty="0">
                <a:solidFill>
                  <a:srgbClr val="000000"/>
                </a:solidFill>
                <a:latin typeface="+mn-lt"/>
              </a:rPr>
              <a:t>accrual system of accounting during the current financial </a:t>
            </a:r>
            <a:r>
              <a:rPr lang="en-US" sz="2400" dirty="0">
                <a:latin typeface="+mn-lt"/>
              </a:rPr>
              <a:t>y</a:t>
            </a:r>
            <a:r>
              <a:rPr lang="en-US" sz="2400" b="0" i="0" u="none" strike="noStrike" baseline="0" dirty="0">
                <a:solidFill>
                  <a:srgbClr val="000000"/>
                </a:solidFill>
                <a:latin typeface="+mn-lt"/>
              </a:rPr>
              <a:t>ear, but GST was not payable on such revenue in the same financial year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5I-</a:t>
            </a:r>
            <a:r>
              <a:rPr lang="en-US" sz="2400" dirty="0">
                <a:latin typeface="+mn-lt"/>
              </a:rPr>
              <a:t> </a:t>
            </a:r>
            <a:r>
              <a:rPr lang="en-US" sz="2400" b="0" i="0" u="none" strike="noStrike" baseline="0" dirty="0">
                <a:solidFill>
                  <a:srgbClr val="000000"/>
                </a:solidFill>
                <a:latin typeface="+mn-lt"/>
              </a:rPr>
              <a:t>Value of all advances for which GST has not been paid but the same has been recognized as revenue in the audited Annual Financial Statement shall be declared here.</a:t>
            </a:r>
          </a:p>
          <a:p>
            <a:pPr marL="285750" indent="-285750">
              <a:buFont typeface="Arial" panose="020B0604020202020204" pitchFamily="34" charset="0"/>
              <a:buChar char="•"/>
            </a:pPr>
            <a:endParaRPr lang="en-US" sz="2400" dirty="0">
              <a:latin typeface="+mn-lt"/>
            </a:endParaRPr>
          </a:p>
        </p:txBody>
      </p:sp>
    </p:spTree>
    <p:extLst>
      <p:ext uri="{BB962C8B-B14F-4D97-AF65-F5344CB8AC3E}">
        <p14:creationId xmlns:p14="http://schemas.microsoft.com/office/powerpoint/2010/main" val="317918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8A75BE95-8E1F-DFB4-DFEF-849C2FDD885B}"/>
              </a:ext>
            </a:extLst>
          </p:cNvPr>
          <p:cNvSpPr txBox="1"/>
          <p:nvPr/>
        </p:nvSpPr>
        <p:spPr>
          <a:xfrm>
            <a:off x="222577" y="762000"/>
            <a:ext cx="13645911" cy="7109639"/>
          </a:xfrm>
          <a:prstGeom prst="rect">
            <a:avLst/>
          </a:prstGeom>
          <a:noFill/>
        </p:spPr>
        <p:txBody>
          <a:bodyPr wrap="square" rtlCol="0">
            <a:spAutoFit/>
          </a:bodyPr>
          <a:lstStyle/>
          <a:p>
            <a:pPr marL="285750" indent="-285750">
              <a:buFont typeface="Arial" panose="020B0604020202020204" pitchFamily="34" charset="0"/>
              <a:buChar char="•"/>
            </a:pPr>
            <a:endParaRPr lang="en-US" sz="2400" b="1" dirty="0">
              <a:latin typeface="+mn-lt"/>
            </a:endParaRPr>
          </a:p>
          <a:p>
            <a:pPr marL="342900" indent="-342900">
              <a:buFont typeface="Wingdings" panose="05000000000000000000" pitchFamily="2" charset="2"/>
              <a:buChar char="Ø"/>
            </a:pPr>
            <a:r>
              <a:rPr lang="en-US" sz="2400" b="1" dirty="0">
                <a:latin typeface="+mn-lt"/>
              </a:rPr>
              <a:t>Table 5J-</a:t>
            </a:r>
            <a:r>
              <a:rPr lang="en-US" sz="2400" dirty="0">
                <a:latin typeface="+mn-lt"/>
              </a:rPr>
              <a:t> </a:t>
            </a:r>
            <a:r>
              <a:rPr lang="en-US" sz="2400" b="0" i="0" u="none" strike="noStrike" baseline="0" dirty="0">
                <a:solidFill>
                  <a:srgbClr val="000000"/>
                </a:solidFill>
                <a:latin typeface="+mn-lt"/>
              </a:rPr>
              <a:t>Aggregate value of credit notes which have been accounted for in the audited Annual Financial Statement but were not admissible under Section 34 of the CGST Act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5K</a:t>
            </a:r>
            <a:r>
              <a:rPr lang="en-US" sz="2400" dirty="0">
                <a:latin typeface="+mn-lt"/>
              </a:rPr>
              <a:t>- </a:t>
            </a:r>
            <a:r>
              <a:rPr lang="en-US" sz="2400" b="0" i="0" u="none" strike="noStrike" baseline="0" dirty="0">
                <a:solidFill>
                  <a:srgbClr val="000000"/>
                </a:solidFill>
                <a:latin typeface="+mn-lt"/>
              </a:rPr>
              <a:t>Aggregate value of all goods supplied by SEZs to DTA units for which the DTA units have filed bill of entry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5L-</a:t>
            </a:r>
            <a:r>
              <a:rPr lang="en-US" sz="2400" b="0" i="0" u="none" strike="noStrike" baseline="0" dirty="0">
                <a:solidFill>
                  <a:srgbClr val="000000"/>
                </a:solidFill>
                <a:latin typeface="+mn-lt"/>
              </a:rPr>
              <a:t>There may be cases where registered persons might have opted out of the composition scheme during the current financial year. Their turnover as  per the audited Annual Financial Statement would include turnover both as composition taxpayer as well as normal taxpayer. Therefore, the turnover for which GST was paid under the composition scheme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5M-</a:t>
            </a:r>
            <a:r>
              <a:rPr lang="en-US" sz="2400" dirty="0">
                <a:latin typeface="+mn-lt"/>
              </a:rPr>
              <a:t> </a:t>
            </a:r>
            <a:r>
              <a:rPr lang="en-US" sz="2400" b="0" i="0" u="none" strike="noStrike" baseline="0" dirty="0">
                <a:solidFill>
                  <a:srgbClr val="000000"/>
                </a:solidFill>
                <a:latin typeface="+mn-lt"/>
              </a:rPr>
              <a:t>There may be cases where the taxable value and the invoice value differ due to valuation principles under section 15 of the CGST Act, 2017 and rules thereunder. Therefore, any difference between the turnover reported in the Annual Return (GSTR 9) and turnover reported in the audited Annual Financial Statement due to difference in valuation of supplies shall be declared here. 		</a:t>
            </a:r>
          </a:p>
        </p:txBody>
      </p:sp>
    </p:spTree>
    <p:extLst>
      <p:ext uri="{BB962C8B-B14F-4D97-AF65-F5344CB8AC3E}">
        <p14:creationId xmlns:p14="http://schemas.microsoft.com/office/powerpoint/2010/main" val="1193723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0"/>
            <a:ext cx="14630397" cy="8217900"/>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497396" y="1572126"/>
            <a:ext cx="13258800" cy="4154943"/>
          </a:xfrm>
          <a:prstGeom prst="rect">
            <a:avLst/>
          </a:prstGeom>
          <a:noFill/>
          <a:ln>
            <a:noFill/>
          </a:ln>
        </p:spPr>
        <p:txBody>
          <a:bodyPr spcFirstLastPara="1" wrap="square" lIns="91425" tIns="45700" rIns="91425" bIns="45700" anchor="t" anchorCtr="0">
            <a:spAutoFit/>
          </a:bodyPr>
          <a:lstStyle/>
          <a:p>
            <a:pPr marL="285750" indent="-285750">
              <a:buFont typeface="Arial" panose="020B0604020202020204" pitchFamily="34" charset="0"/>
              <a:buChar char="•"/>
            </a:pPr>
            <a:endParaRPr lang="en-US" sz="2400" dirty="0">
              <a:latin typeface="+mn-lt"/>
            </a:endParaRPr>
          </a:p>
          <a:p>
            <a:pPr marL="342900" indent="-342900">
              <a:buFont typeface="Wingdings" panose="05000000000000000000" pitchFamily="2" charset="2"/>
              <a:buChar char="Ø"/>
            </a:pPr>
            <a:r>
              <a:rPr lang="en-US" sz="2400" b="1" dirty="0">
                <a:latin typeface="+mn-lt"/>
              </a:rPr>
              <a:t>Table 5N-</a:t>
            </a:r>
            <a:r>
              <a:rPr lang="en-US" sz="2400" dirty="0">
                <a:latin typeface="+mn-lt"/>
              </a:rPr>
              <a:t> </a:t>
            </a:r>
            <a:r>
              <a:rPr lang="en-US" sz="2400" b="0" i="0" u="none" strike="noStrike" baseline="0" dirty="0">
                <a:solidFill>
                  <a:srgbClr val="000000"/>
                </a:solidFill>
                <a:latin typeface="+mn-lt"/>
              </a:rPr>
              <a:t>Any difference between the turnover reported in the Annual Return (GSTR9) and turnover reported in the audited Annual Financial Statement due to foreign exchange fluctuations shall be declared here.</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5O-</a:t>
            </a:r>
            <a:r>
              <a:rPr lang="en-US" sz="2400" dirty="0">
                <a:latin typeface="+mn-lt"/>
              </a:rPr>
              <a:t> </a:t>
            </a:r>
            <a:r>
              <a:rPr lang="en-US" sz="2400" b="0" i="0" u="none" strike="noStrike" baseline="0" dirty="0">
                <a:solidFill>
                  <a:srgbClr val="000000"/>
                </a:solidFill>
                <a:latin typeface="+mn-lt"/>
              </a:rPr>
              <a:t>Any difference between the turnover reported in the Annual Return (GSTR9) and turnover reported in the audited Annual Financial Statement due to reasons not listed above shall be declared here 	</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b="1" dirty="0">
                <a:latin typeface="+mn-lt"/>
              </a:rPr>
              <a:t>Table 5Q-</a:t>
            </a:r>
            <a:r>
              <a:rPr lang="en-US" sz="2400" dirty="0">
                <a:latin typeface="+mn-lt"/>
              </a:rPr>
              <a:t> </a:t>
            </a:r>
            <a:r>
              <a:rPr lang="en-US" sz="2400" b="0" i="0" u="none" strike="noStrike" baseline="0" dirty="0">
                <a:solidFill>
                  <a:srgbClr val="000000"/>
                </a:solidFill>
                <a:latin typeface="+mn-lt"/>
              </a:rPr>
              <a:t>Annual turnover as declared in the Annual Return (GSTR 9) shall be declared here. This turnover may be derived from Sr. No. 5N, 10 and 11 of Annual Return (GSTR-9).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4166397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PART-II: Table No. 6</a:t>
            </a: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9DD9393B-0CEB-C64D-57AE-6611BCF902F9}"/>
              </a:ext>
            </a:extLst>
          </p:cNvPr>
          <p:cNvPicPr>
            <a:picLocks noChangeAspect="1"/>
          </p:cNvPicPr>
          <p:nvPr/>
        </p:nvPicPr>
        <p:blipFill>
          <a:blip r:embed="rId5"/>
          <a:stretch>
            <a:fillRect/>
          </a:stretch>
        </p:blipFill>
        <p:spPr>
          <a:xfrm>
            <a:off x="933101" y="2456929"/>
            <a:ext cx="12935390" cy="1705254"/>
          </a:xfrm>
          <a:prstGeom prst="rect">
            <a:avLst/>
          </a:prstGeom>
          <a:ln w="19050">
            <a:solidFill>
              <a:schemeClr val="tx1"/>
            </a:solidFill>
          </a:ln>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3E8E39D5-AD65-EAD9-8E71-375527090DCE}"/>
              </a:ext>
            </a:extLst>
          </p:cNvPr>
          <p:cNvSpPr txBox="1"/>
          <p:nvPr/>
        </p:nvSpPr>
        <p:spPr>
          <a:xfrm>
            <a:off x="933101" y="4588933"/>
            <a:ext cx="12935390" cy="1569660"/>
          </a:xfrm>
          <a:prstGeom prst="rect">
            <a:avLst/>
          </a:prstGeom>
          <a:noFill/>
        </p:spPr>
        <p:txBody>
          <a:bodyPr wrap="square" rtlCol="0">
            <a:spAutoFit/>
          </a:bodyPr>
          <a:lstStyle/>
          <a:p>
            <a:endParaRPr lang="en-US" sz="2400" b="0" i="0" u="none" strike="noStrike" baseline="0" dirty="0">
              <a:solidFill>
                <a:srgbClr val="000000"/>
              </a:solidFill>
              <a:latin typeface="+mn-lt"/>
            </a:endParaRPr>
          </a:p>
          <a:p>
            <a:pPr marL="342900" indent="-342900">
              <a:buFont typeface="Arial" panose="020B0604020202020204" pitchFamily="34" charset="0"/>
              <a:buChar char="•"/>
            </a:pPr>
            <a:r>
              <a:rPr lang="en-US" sz="2400" b="0" i="0" u="none" strike="noStrike" baseline="0" dirty="0">
                <a:solidFill>
                  <a:srgbClr val="000000"/>
                </a:solidFill>
                <a:latin typeface="+mn-lt"/>
              </a:rPr>
              <a:t>Reasons for non-reconciliation between the annual turnover declared in the audited Annual Financial Statement and turnover as declared in the Annual Return (GSTR 9) shall be specified here. 	</a:t>
            </a:r>
          </a:p>
        </p:txBody>
      </p:sp>
    </p:spTree>
    <p:extLst>
      <p:ext uri="{BB962C8B-B14F-4D97-AF65-F5344CB8AC3E}">
        <p14:creationId xmlns:p14="http://schemas.microsoft.com/office/powerpoint/2010/main" val="33830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2532" y="-2399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534174" y="19306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PART-II: Table No. 7 &amp; 8</a:t>
            </a:r>
          </a:p>
        </p:txBody>
      </p:sp>
      <p:sp>
        <p:nvSpPr>
          <p:cNvPr id="147" name="Google Shape;147;p17"/>
          <p:cNvSpPr/>
          <p:nvPr/>
        </p:nvSpPr>
        <p:spPr>
          <a:xfrm flipV="1">
            <a:off x="669469" y="89590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4" name="Picture 3">
            <a:extLst>
              <a:ext uri="{FF2B5EF4-FFF2-40B4-BE49-F238E27FC236}">
                <a16:creationId xmlns:a16="http://schemas.microsoft.com/office/drawing/2014/main" id="{FE7EF163-57E5-643F-A104-349AB465B9B3}"/>
              </a:ext>
            </a:extLst>
          </p:cNvPr>
          <p:cNvPicPr>
            <a:picLocks noChangeAspect="1"/>
          </p:cNvPicPr>
          <p:nvPr/>
        </p:nvPicPr>
        <p:blipFill>
          <a:blip r:embed="rId5"/>
          <a:stretch>
            <a:fillRect/>
          </a:stretch>
        </p:blipFill>
        <p:spPr>
          <a:xfrm>
            <a:off x="660387" y="1462689"/>
            <a:ext cx="13208104" cy="5467500"/>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4822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64168" y="11700"/>
            <a:ext cx="14694568"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Key Points in Table 7 &amp; 8 :</a:t>
            </a: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545432" y="2133600"/>
            <a:ext cx="13323059" cy="4967473"/>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Ø"/>
            </a:pPr>
            <a:r>
              <a:rPr lang="en-US" sz="2400" b="0" i="0" u="none" strike="noStrike" baseline="0" dirty="0">
                <a:solidFill>
                  <a:srgbClr val="000000"/>
                </a:solidFill>
                <a:latin typeface="+mn-lt"/>
              </a:rPr>
              <a:t>The table provides for reconciliation of taxable turnover from the audited annual turnover after adjustments with the taxable turnover declared in annual return (GSTR-9). </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dirty="0">
                <a:latin typeface="+mn-lt"/>
              </a:rPr>
              <a:t>Table 7A-</a:t>
            </a:r>
            <a:r>
              <a:rPr lang="en-US" sz="2400" dirty="0">
                <a:latin typeface="+mn-lt"/>
              </a:rPr>
              <a:t> </a:t>
            </a:r>
            <a:r>
              <a:rPr lang="en-US" sz="2400" b="0" i="0" u="none" strike="noStrike" baseline="0" dirty="0">
                <a:solidFill>
                  <a:srgbClr val="000000"/>
                </a:solidFill>
                <a:latin typeface="+mn-lt"/>
              </a:rPr>
              <a:t>Annual turnover as derived in Table 5P above would be auto-populated here.</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dirty="0">
                <a:latin typeface="+mn-lt"/>
              </a:rPr>
              <a:t>Table 7B-</a:t>
            </a:r>
            <a:r>
              <a:rPr lang="en-US" sz="2400" dirty="0">
                <a:latin typeface="+mn-lt"/>
              </a:rPr>
              <a:t> </a:t>
            </a:r>
            <a:r>
              <a:rPr lang="en-US" sz="2400" b="0" i="0" u="none" strike="noStrike" baseline="0" dirty="0">
                <a:solidFill>
                  <a:srgbClr val="000000"/>
                </a:solidFill>
                <a:latin typeface="+mn-lt"/>
              </a:rPr>
              <a:t>Value of exempted, nil rated, non-GST and no-supply turnover shall be declared here. This shall be reported net of credit notes, debit notes and amendments if any.</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dirty="0">
                <a:latin typeface="+mn-lt"/>
              </a:rPr>
              <a:t>Table 7C-</a:t>
            </a:r>
            <a:r>
              <a:rPr lang="en-US" sz="2400" dirty="0">
                <a:latin typeface="+mn-lt"/>
              </a:rPr>
              <a:t> </a:t>
            </a:r>
            <a:r>
              <a:rPr lang="en-US" sz="2400" b="0" i="0" u="none" strike="noStrike" baseline="0" dirty="0">
                <a:solidFill>
                  <a:srgbClr val="000000"/>
                </a:solidFill>
                <a:latin typeface="+mn-lt"/>
              </a:rPr>
              <a:t>Value of zero-rated supplies (including supplies to SEZs) on which tax is not paid shall be declared here. This shall be reported net of credit notes, debit notes and amendments if any. 	</a:t>
            </a:r>
            <a:r>
              <a:rPr lang="en-US" sz="1800" b="0" i="0" u="none" strike="noStrike" baseline="0" dirty="0">
                <a:solidFill>
                  <a:srgbClr val="000000"/>
                </a:solidFill>
                <a:latin typeface="Times New Roman" panose="02020603050405020304" pitchFamily="18" charset="0"/>
              </a:rPr>
              <a:t>	</a:t>
            </a: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58466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601133" y="1132465"/>
            <a:ext cx="13267358" cy="5927736"/>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Ø"/>
            </a:pPr>
            <a:r>
              <a:rPr lang="en-US" sz="2400" b="1" i="0" u="none" strike="noStrike" baseline="0" dirty="0">
                <a:solidFill>
                  <a:srgbClr val="000000"/>
                </a:solidFill>
                <a:latin typeface="+mn-lt"/>
              </a:rPr>
              <a:t>Table 7D-</a:t>
            </a:r>
            <a:r>
              <a:rPr lang="en-US" sz="2400" b="0" i="0" u="none" strike="noStrike" baseline="0" dirty="0">
                <a:solidFill>
                  <a:srgbClr val="000000"/>
                </a:solidFill>
                <a:latin typeface="+mn-lt"/>
              </a:rPr>
              <a:t> Value of reverse charge supplies on which tax is to be paid by the recipient shall be declared here. This shall be reported net of credit notes, debit notes and amendments if any.</a:t>
            </a:r>
          </a:p>
          <a:p>
            <a:pPr marL="342900" indent="-342900">
              <a:lnSpc>
                <a:spcPct val="120000"/>
              </a:lnSpc>
              <a:buFont typeface="Wingdings" panose="05000000000000000000" pitchFamily="2" charset="2"/>
              <a:buChar char="Ø"/>
            </a:pPr>
            <a:endParaRPr lang="en-US" sz="2400" dirty="0">
              <a:latin typeface="+mn-lt"/>
              <a:ea typeface="Roboto"/>
              <a:cs typeface="Roboto"/>
              <a:sym typeface="Roboto"/>
            </a:endParaRPr>
          </a:p>
          <a:p>
            <a:pPr marL="342900" indent="-342900">
              <a:lnSpc>
                <a:spcPct val="120000"/>
              </a:lnSpc>
              <a:buFont typeface="Wingdings" panose="05000000000000000000" pitchFamily="2" charset="2"/>
              <a:buChar char="Ø"/>
            </a:pPr>
            <a:r>
              <a:rPr lang="en-US" sz="2400" b="1" dirty="0">
                <a:solidFill>
                  <a:schemeClr val="tx1"/>
                </a:solidFill>
                <a:latin typeface="+mn-lt"/>
                <a:ea typeface="Roboto"/>
                <a:cs typeface="Roboto"/>
                <a:sym typeface="Roboto"/>
              </a:rPr>
              <a:t>Table 7E- </a:t>
            </a:r>
            <a:r>
              <a:rPr lang="en-US" sz="2400" b="0" i="0" u="none" strike="noStrike" baseline="0" dirty="0">
                <a:solidFill>
                  <a:srgbClr val="000000"/>
                </a:solidFill>
                <a:latin typeface="+mn-lt"/>
              </a:rPr>
              <a:t>The taxable turnover is derived as the difference between the annual turnover after adjustments declared in Table 7A above and the sum of all supplies (exempted, non-GST, reverse charge etc.) declared in Table 7B, 7C and 7D above.</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i="0" u="none" strike="noStrike" baseline="0" dirty="0">
                <a:solidFill>
                  <a:schemeClr val="tx1"/>
                </a:solidFill>
                <a:latin typeface="+mn-lt"/>
              </a:rPr>
              <a:t>Table 7F-</a:t>
            </a:r>
            <a:r>
              <a:rPr lang="en-US" sz="2400" b="0" i="0" u="none" strike="noStrike" baseline="0" dirty="0">
                <a:solidFill>
                  <a:schemeClr val="tx1"/>
                </a:solidFill>
                <a:latin typeface="+mn-lt"/>
              </a:rPr>
              <a:t> </a:t>
            </a:r>
            <a:r>
              <a:rPr lang="en-US" sz="2400" b="0" i="0" u="none" strike="noStrike" baseline="0" dirty="0">
                <a:solidFill>
                  <a:srgbClr val="000000"/>
                </a:solidFill>
                <a:latin typeface="+mn-lt"/>
              </a:rPr>
              <a:t>Taxable turnover as declared in Table (4N – 4G) + (10-11) of the Annual Return (GSTR9) shall be declared here.</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800" b="1" u="sng" dirty="0">
                <a:latin typeface="+mn-lt"/>
              </a:rPr>
              <a:t>Table 8</a:t>
            </a:r>
            <a:r>
              <a:rPr lang="en-US" sz="2800" b="1" dirty="0">
                <a:latin typeface="+mn-lt"/>
              </a:rPr>
              <a:t> : </a:t>
            </a:r>
            <a:r>
              <a:rPr lang="en-US" sz="2400" b="0" i="0" u="none" strike="noStrike" baseline="0" dirty="0">
                <a:solidFill>
                  <a:srgbClr val="000000"/>
                </a:solidFill>
                <a:latin typeface="+mn-lt"/>
              </a:rPr>
              <a:t>Reasons for non-reconciliation between adjusted annual taxable turnover as derived from Table 7E above and the taxable turnover declared in Table 7F shall be specified here. 	</a:t>
            </a:r>
            <a:endParaRPr lang="en-US" sz="2800" b="1" i="0" u="sng" strike="noStrike" baseline="0" dirty="0">
              <a:solidFill>
                <a:srgbClr val="000000"/>
              </a:solidFill>
              <a:latin typeface="+mn-lt"/>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4048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11701"/>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38200" y="1197154"/>
            <a:ext cx="10406353"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 sz="4000" b="1" dirty="0">
                <a:solidFill>
                  <a:schemeClr val="tx1"/>
                </a:solidFill>
              </a:rPr>
              <a:t>Introduction to GSTR 9</a:t>
            </a:r>
            <a:endParaRPr sz="4000" b="1" dirty="0">
              <a:solidFill>
                <a:schemeClr val="tx1"/>
              </a:solidFill>
              <a:latin typeface="Roboto"/>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33600"/>
            <a:ext cx="13030292" cy="494900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b="1" dirty="0">
                <a:solidFill>
                  <a:srgbClr val="8AAA3F"/>
                </a:solidFill>
                <a:latin typeface="Roboto"/>
                <a:ea typeface="Roboto"/>
                <a:cs typeface="Roboto"/>
                <a:sym typeface="Roboto"/>
              </a:rPr>
              <a:t>.</a:t>
            </a:r>
            <a:r>
              <a:rPr lang="en-US" sz="1800" dirty="0"/>
              <a:t> </a:t>
            </a:r>
          </a:p>
          <a:p>
            <a:pPr marL="0" lvl="0" indent="0" algn="l" rtl="0">
              <a:spcBef>
                <a:spcPts val="0"/>
              </a:spcBef>
              <a:spcAft>
                <a:spcPts val="0"/>
              </a:spcAft>
              <a:buNone/>
            </a:pPr>
            <a:r>
              <a:rPr lang="en-US" sz="2400" dirty="0"/>
              <a:t>As per section 44 of the CGST Act read with rule 80 (1) of the CGST Rules: </a:t>
            </a:r>
          </a:p>
          <a:p>
            <a:pPr marL="0" lvl="0" indent="0" algn="l" rtl="0">
              <a:spcBef>
                <a:spcPts val="1200"/>
              </a:spcBef>
              <a:spcAft>
                <a:spcPts val="0"/>
              </a:spcAft>
              <a:buNone/>
            </a:pPr>
            <a:r>
              <a:rPr lang="en-US" sz="2400" dirty="0"/>
              <a:t>Every registered person whose aggregate turnover exceeds two crore rupees shall furnish annual return in GSTR-9, other than the following </a:t>
            </a:r>
          </a:p>
          <a:p>
            <a:pPr marL="0" lvl="0" indent="0" algn="l" rtl="0">
              <a:spcBef>
                <a:spcPts val="1200"/>
              </a:spcBef>
              <a:spcAft>
                <a:spcPts val="0"/>
              </a:spcAft>
              <a:buNone/>
            </a:pPr>
            <a:r>
              <a:rPr lang="en-US" sz="2400" dirty="0"/>
              <a:t>• an Input Service Distributor,</a:t>
            </a:r>
          </a:p>
          <a:p>
            <a:pPr marL="0" lvl="0" indent="0" algn="l" rtl="0">
              <a:spcBef>
                <a:spcPts val="1200"/>
              </a:spcBef>
              <a:spcAft>
                <a:spcPts val="0"/>
              </a:spcAft>
              <a:buNone/>
            </a:pPr>
            <a:r>
              <a:rPr lang="en-US" sz="2400" dirty="0"/>
              <a:t>• a person paying tax under section 51 or section 52 (TDS </a:t>
            </a:r>
            <a:r>
              <a:rPr lang="en-US" sz="2400" dirty="0" err="1"/>
              <a:t>deductor</a:t>
            </a:r>
            <a:r>
              <a:rPr lang="en-US" sz="2400" dirty="0"/>
              <a:t> &amp; TCS collector), </a:t>
            </a:r>
          </a:p>
          <a:p>
            <a:pPr marL="0" lvl="0" indent="0" algn="l" rtl="0">
              <a:spcBef>
                <a:spcPts val="1200"/>
              </a:spcBef>
              <a:spcAft>
                <a:spcPts val="0"/>
              </a:spcAft>
              <a:buNone/>
            </a:pPr>
            <a:r>
              <a:rPr lang="en-US" sz="2400" dirty="0"/>
              <a:t>• a casual taxable person </a:t>
            </a:r>
          </a:p>
          <a:p>
            <a:pPr marL="0" lvl="0" indent="0" algn="l" rtl="0">
              <a:spcBef>
                <a:spcPts val="1200"/>
              </a:spcBef>
              <a:spcAft>
                <a:spcPts val="0"/>
              </a:spcAft>
              <a:buNone/>
            </a:pPr>
            <a:r>
              <a:rPr lang="en-US" sz="2400" dirty="0"/>
              <a:t>• a non-resident taxable person</a:t>
            </a:r>
          </a:p>
          <a:p>
            <a:pPr marL="0" lvl="0" indent="0" algn="l" rtl="0">
              <a:spcBef>
                <a:spcPts val="1200"/>
              </a:spcBef>
              <a:spcAft>
                <a:spcPts val="0"/>
              </a:spcAft>
              <a:buNone/>
            </a:pPr>
            <a:r>
              <a:rPr lang="en-US" sz="2400" dirty="0"/>
              <a:t>shall furnish annual return in Form GSTR-9 on or before the 31st day of December of the succeeding financial year.</a:t>
            </a:r>
          </a:p>
          <a:p>
            <a:pPr marL="0" marR="0" lvl="0" indent="0" algn="l" rtl="0">
              <a:lnSpc>
                <a:spcPct val="120000"/>
              </a:lnSpc>
              <a:spcBef>
                <a:spcPts val="0"/>
              </a:spcBef>
              <a:spcAft>
                <a:spcPts val="0"/>
              </a:spcAft>
              <a:buNone/>
            </a:pPr>
            <a:endParaRPr lang="en-US"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534174" y="12190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PART-III: Table No. 9 :</a:t>
            </a:r>
          </a:p>
        </p:txBody>
      </p:sp>
      <p:sp>
        <p:nvSpPr>
          <p:cNvPr id="147" name="Google Shape;147;p17"/>
          <p:cNvSpPr/>
          <p:nvPr/>
        </p:nvSpPr>
        <p:spPr>
          <a:xfrm flipV="1">
            <a:off x="669469" y="833156"/>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ED2E55B9-CB88-410A-B825-FAC96A3D9034}"/>
              </a:ext>
            </a:extLst>
          </p:cNvPr>
          <p:cNvPicPr>
            <a:picLocks noChangeAspect="1"/>
          </p:cNvPicPr>
          <p:nvPr/>
        </p:nvPicPr>
        <p:blipFill>
          <a:blip r:embed="rId5"/>
          <a:stretch>
            <a:fillRect/>
          </a:stretch>
        </p:blipFill>
        <p:spPr>
          <a:xfrm>
            <a:off x="663240" y="1328738"/>
            <a:ext cx="13205251" cy="5665620"/>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8308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Key Points in Table 9 :</a:t>
            </a: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545432" y="2133600"/>
            <a:ext cx="13323059" cy="5299872"/>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Ø"/>
            </a:pPr>
            <a:r>
              <a:rPr lang="en-US" sz="2400" b="0" i="0" u="none" strike="noStrike" baseline="0" dirty="0">
                <a:solidFill>
                  <a:srgbClr val="000000"/>
                </a:solidFill>
                <a:latin typeface="+mn-lt"/>
              </a:rPr>
              <a:t>The table provides for reconciliation of tax paid as per reconciliation statement and amount of tax paid as declared in Annual Return (GSTR 9). Under the head labelled ―RC‖, supplies where tax was paid on reverse charge basis by the recipient (i.e. the person for whom reconciliation statement has been prepared) shall be declared. </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dirty="0">
                <a:latin typeface="+mn-lt"/>
              </a:rPr>
              <a:t>Table 9P-</a:t>
            </a:r>
            <a:r>
              <a:rPr lang="en-US" sz="2400" dirty="0">
                <a:latin typeface="+mn-lt"/>
              </a:rPr>
              <a:t> </a:t>
            </a:r>
            <a:r>
              <a:rPr lang="en-US" sz="2400" b="0" i="0" u="none" strike="noStrike" baseline="0" dirty="0">
                <a:solidFill>
                  <a:srgbClr val="000000"/>
                </a:solidFill>
                <a:latin typeface="+mn-lt"/>
              </a:rPr>
              <a:t>The total amount to be paid as per liability declared in Table 9A to 9O is auto populated here.</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dirty="0">
                <a:latin typeface="+mn-lt"/>
              </a:rPr>
              <a:t>Table 9Q-</a:t>
            </a:r>
            <a:r>
              <a:rPr lang="en-US" sz="2400" dirty="0">
                <a:latin typeface="+mn-lt"/>
              </a:rPr>
              <a:t> </a:t>
            </a:r>
            <a:r>
              <a:rPr lang="en-US" sz="2400" b="0" i="0" u="none" strike="noStrike" baseline="0" dirty="0">
                <a:solidFill>
                  <a:srgbClr val="000000"/>
                </a:solidFill>
                <a:latin typeface="+mn-lt"/>
              </a:rPr>
              <a:t>The amount payable as declared in Table 9 of the Annual Return (GSTR9) shall be declared here. It should also contain any differential tax paid on Table 10 or 11 of the Annual Return (GSTR9) </a:t>
            </a:r>
            <a:r>
              <a:rPr lang="en-US" sz="1800" b="0" i="0" u="none" strike="noStrike" baseline="0" dirty="0">
                <a:solidFill>
                  <a:srgbClr val="000000"/>
                </a:solidFill>
                <a:latin typeface="Times New Roman" panose="02020603050405020304" pitchFamily="18" charset="0"/>
              </a:rPr>
              <a:t>	</a:t>
            </a:r>
          </a:p>
          <a:p>
            <a:pPr>
              <a:lnSpc>
                <a:spcPct val="120000"/>
              </a:lnSpc>
            </a:pPr>
            <a:endParaRPr lang="en-US" sz="1800" dirty="0">
              <a:latin typeface="Times New Roman" panose="02020603050405020304" pitchFamily="18" charset="0"/>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1725228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33637" y="2286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PART-III: Table No. 10 &amp; 11</a:t>
            </a:r>
          </a:p>
        </p:txBody>
      </p:sp>
      <p:sp>
        <p:nvSpPr>
          <p:cNvPr id="147" name="Google Shape;147;p17"/>
          <p:cNvSpPr/>
          <p:nvPr/>
        </p:nvSpPr>
        <p:spPr>
          <a:xfrm flipV="1">
            <a:off x="884974" y="1001969"/>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A6AE2474-BF7D-2F0C-D6FC-8B60E87B0FE6}"/>
              </a:ext>
            </a:extLst>
          </p:cNvPr>
          <p:cNvPicPr>
            <a:picLocks noChangeAspect="1"/>
          </p:cNvPicPr>
          <p:nvPr/>
        </p:nvPicPr>
        <p:blipFill>
          <a:blip r:embed="rId5"/>
          <a:stretch>
            <a:fillRect/>
          </a:stretch>
        </p:blipFill>
        <p:spPr>
          <a:xfrm>
            <a:off x="884975" y="1445550"/>
            <a:ext cx="12935389" cy="5564850"/>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35131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79433"/>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855139"/>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Table 10 :</a:t>
            </a:r>
          </a:p>
        </p:txBody>
      </p:sp>
      <p:sp>
        <p:nvSpPr>
          <p:cNvPr id="147" name="Google Shape;147;p17"/>
          <p:cNvSpPr/>
          <p:nvPr/>
        </p:nvSpPr>
        <p:spPr>
          <a:xfrm flipV="1">
            <a:off x="950034" y="180071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199" y="2133600"/>
            <a:ext cx="13030291" cy="1311088"/>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
            </a:pPr>
            <a:r>
              <a:rPr lang="en-US" sz="2400" b="0" i="0" u="none" strike="noStrike" baseline="0" dirty="0">
                <a:solidFill>
                  <a:srgbClr val="000000"/>
                </a:solidFill>
                <a:latin typeface="+mn-lt"/>
              </a:rPr>
              <a:t>Reasons for non-reconciliation between payable / liability declared in Table 9P above and the amount payable in Table 9Q shall be specified here 	</a:t>
            </a:r>
          </a:p>
          <a:p>
            <a:pPr marL="0" marR="0" lvl="0" indent="0" algn="l" rtl="0">
              <a:lnSpc>
                <a:spcPct val="120000"/>
              </a:lnSpc>
              <a:spcBef>
                <a:spcPts val="0"/>
              </a:spcBef>
              <a:spcAft>
                <a:spcPts val="0"/>
              </a:spcAft>
              <a:buNone/>
            </a:pP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147;p17">
            <a:extLst>
              <a:ext uri="{FF2B5EF4-FFF2-40B4-BE49-F238E27FC236}">
                <a16:creationId xmlns:a16="http://schemas.microsoft.com/office/drawing/2014/main" id="{BB2284F9-3CCC-5933-5A53-934499212447}"/>
              </a:ext>
            </a:extLst>
          </p:cNvPr>
          <p:cNvSpPr/>
          <p:nvPr/>
        </p:nvSpPr>
        <p:spPr>
          <a:xfrm>
            <a:off x="950034" y="5390578"/>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3" name="Google Shape;146;p17">
            <a:extLst>
              <a:ext uri="{FF2B5EF4-FFF2-40B4-BE49-F238E27FC236}">
                <a16:creationId xmlns:a16="http://schemas.microsoft.com/office/drawing/2014/main" id="{51EB9CE8-4EF8-00D0-9EF1-7FF9D671387C}"/>
              </a:ext>
            </a:extLst>
          </p:cNvPr>
          <p:cNvSpPr txBox="1"/>
          <p:nvPr/>
        </p:nvSpPr>
        <p:spPr>
          <a:xfrm>
            <a:off x="856902" y="4603298"/>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Table 11 :</a:t>
            </a:r>
          </a:p>
        </p:txBody>
      </p:sp>
      <p:sp>
        <p:nvSpPr>
          <p:cNvPr id="6" name="TextBox 5">
            <a:extLst>
              <a:ext uri="{FF2B5EF4-FFF2-40B4-BE49-F238E27FC236}">
                <a16:creationId xmlns:a16="http://schemas.microsoft.com/office/drawing/2014/main" id="{F37596ED-1DD7-23CC-AA83-FDB21817223C}"/>
              </a:ext>
            </a:extLst>
          </p:cNvPr>
          <p:cNvSpPr txBox="1"/>
          <p:nvPr/>
        </p:nvSpPr>
        <p:spPr>
          <a:xfrm>
            <a:off x="933101" y="5723467"/>
            <a:ext cx="12935390" cy="830997"/>
          </a:xfrm>
          <a:prstGeom prst="rect">
            <a:avLst/>
          </a:prstGeom>
          <a:noFill/>
        </p:spPr>
        <p:txBody>
          <a:bodyPr wrap="square" rtlCol="0">
            <a:spAutoFit/>
          </a:bodyPr>
          <a:lstStyle/>
          <a:p>
            <a:pPr marL="342900" indent="-342900">
              <a:buFont typeface="Wingdings" panose="05000000000000000000" pitchFamily="2" charset="2"/>
              <a:buChar char="§"/>
            </a:pPr>
            <a:r>
              <a:rPr lang="en-US" sz="2400" b="0" i="0" u="none" strike="noStrike" baseline="0" dirty="0">
                <a:solidFill>
                  <a:srgbClr val="000000"/>
                </a:solidFill>
                <a:latin typeface="+mn-lt"/>
              </a:rPr>
              <a:t>Any amount which is payable due to reasons specified under Table 6, 8 and 10 above shall be declared here. </a:t>
            </a:r>
          </a:p>
        </p:txBody>
      </p:sp>
    </p:spTree>
    <p:extLst>
      <p:ext uri="{BB962C8B-B14F-4D97-AF65-F5344CB8AC3E}">
        <p14:creationId xmlns:p14="http://schemas.microsoft.com/office/powerpoint/2010/main" val="2356631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92734" y="228601"/>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PART-IV: Table No. 12 &amp; 13</a:t>
            </a:r>
          </a:p>
        </p:txBody>
      </p:sp>
      <p:sp>
        <p:nvSpPr>
          <p:cNvPr id="147" name="Google Shape;147;p17"/>
          <p:cNvSpPr/>
          <p:nvPr/>
        </p:nvSpPr>
        <p:spPr>
          <a:xfrm flipV="1">
            <a:off x="933101" y="944883"/>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F34EF614-FAED-2827-2B4A-2960D8435601}"/>
              </a:ext>
            </a:extLst>
          </p:cNvPr>
          <p:cNvPicPr>
            <a:picLocks noChangeAspect="1"/>
          </p:cNvPicPr>
          <p:nvPr/>
        </p:nvPicPr>
        <p:blipFill>
          <a:blip r:embed="rId5"/>
          <a:stretch>
            <a:fillRect/>
          </a:stretch>
        </p:blipFill>
        <p:spPr>
          <a:xfrm>
            <a:off x="856902" y="1395664"/>
            <a:ext cx="13011589" cy="6002153"/>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09234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Key Points in Table 12 :</a:t>
            </a: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529389" y="2133600"/>
            <a:ext cx="13339102" cy="5853870"/>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Ø"/>
            </a:pPr>
            <a:r>
              <a:rPr lang="en-US" sz="2400" b="1" dirty="0">
                <a:solidFill>
                  <a:schemeClr val="tx1"/>
                </a:solidFill>
                <a:latin typeface="+mn-lt"/>
                <a:ea typeface="Roboto"/>
                <a:cs typeface="Roboto"/>
                <a:sym typeface="Roboto"/>
              </a:rPr>
              <a:t>Table 12 A-</a:t>
            </a:r>
            <a:r>
              <a:rPr lang="en-US" sz="2400" b="1" dirty="0">
                <a:solidFill>
                  <a:srgbClr val="8AAA3F"/>
                </a:solidFill>
                <a:latin typeface="+mn-lt"/>
                <a:ea typeface="Roboto"/>
                <a:cs typeface="Roboto"/>
                <a:sym typeface="Roboto"/>
              </a:rPr>
              <a:t> </a:t>
            </a:r>
            <a:r>
              <a:rPr lang="en-US" sz="2400" b="0" i="0" u="none" strike="noStrike" baseline="0" dirty="0">
                <a:solidFill>
                  <a:srgbClr val="000000"/>
                </a:solidFill>
                <a:latin typeface="+mn-lt"/>
              </a:rPr>
              <a:t>ITC availed (after reversals) as per the audited Annual Financial Statement shall be declared here. There may be cases where multiple GSTINs (State-wise) registrations exist on the same PAN. This is common for persons / entities with presence over multiple States. Such persons / entities, will have to internally derive their ITC for each individual GSTIN and declare the same here. It may be noted that reference to audited Annual Financial Statement includes reference to books of accounts in case of persons / entities having presence over multiple States.</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i="0" u="none" strike="noStrike" baseline="0" dirty="0">
                <a:solidFill>
                  <a:srgbClr val="000000"/>
                </a:solidFill>
                <a:latin typeface="+mn-lt"/>
              </a:rPr>
              <a:t>Table 12 B-</a:t>
            </a:r>
            <a:r>
              <a:rPr lang="en-US" sz="2400" b="0" i="0" u="none" strike="noStrike" baseline="0" dirty="0">
                <a:solidFill>
                  <a:srgbClr val="000000"/>
                </a:solidFill>
                <a:latin typeface="+mn-lt"/>
              </a:rPr>
              <a:t> Any ITC which was booked in the audited Annual Financial Statement of earlier financial year(s) but availed in the ITC ledger in the financial year for which the reconciliation statement is being filed for shall be declared here 	</a:t>
            </a:r>
          </a:p>
          <a:p>
            <a:pPr marL="285750" indent="-285750">
              <a:lnSpc>
                <a:spcPct val="120000"/>
              </a:lnSpc>
              <a:buFont typeface="Arial" panose="020B0604020202020204" pitchFamily="34" charset="0"/>
              <a:buChar char="•"/>
            </a:pPr>
            <a:endParaRPr lang="en-US" sz="2400" b="0" i="0" u="none" strike="noStrike" baseline="0" dirty="0">
              <a:solidFill>
                <a:srgbClr val="000000"/>
              </a:solidFill>
              <a:latin typeface="+mn-lt"/>
            </a:endParaRPr>
          </a:p>
          <a:p>
            <a:pPr marL="285750" indent="-285750">
              <a:lnSpc>
                <a:spcPct val="120000"/>
              </a:lnSpc>
              <a:buFont typeface="Arial" panose="020B0604020202020204" pitchFamily="34" charset="0"/>
              <a:buChar char="•"/>
            </a:pPr>
            <a:endParaRPr lang="en-US" sz="2400" b="0" i="0" u="none" strike="noStrike" baseline="0" dirty="0">
              <a:solidFill>
                <a:srgbClr val="000000"/>
              </a:solidFill>
              <a:latin typeface="+mn-lt"/>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2679617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8" name="Google Shape;148;p17"/>
          <p:cNvSpPr txBox="1"/>
          <p:nvPr/>
        </p:nvSpPr>
        <p:spPr>
          <a:xfrm>
            <a:off x="222578" y="1055937"/>
            <a:ext cx="13645913" cy="5816937"/>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Ø"/>
            </a:pPr>
            <a:r>
              <a:rPr lang="en-US" sz="2400" b="1" dirty="0">
                <a:latin typeface="+mn-lt"/>
              </a:rPr>
              <a:t>Table 12 C-</a:t>
            </a:r>
            <a:r>
              <a:rPr lang="en-US" sz="2400" dirty="0">
                <a:latin typeface="+mn-lt"/>
              </a:rPr>
              <a:t> </a:t>
            </a:r>
            <a:r>
              <a:rPr lang="en-US" sz="2400" b="0" i="0" u="none" strike="noStrike" baseline="0" dirty="0">
                <a:solidFill>
                  <a:srgbClr val="000000"/>
                </a:solidFill>
                <a:latin typeface="+mn-lt"/>
              </a:rPr>
              <a:t>Any ITC which has been booked in the audited Annual Financial Statement of the current financial year but the same has not been credited to the ITC ledger for the said financial year shall be declared here. </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i="0" strike="noStrike" baseline="0" dirty="0">
                <a:solidFill>
                  <a:srgbClr val="000000"/>
                </a:solidFill>
                <a:latin typeface="+mn-lt"/>
              </a:rPr>
              <a:t>Table 12 D- </a:t>
            </a:r>
            <a:r>
              <a:rPr lang="en-US" sz="2400" b="0" i="0" strike="noStrike" baseline="0" dirty="0">
                <a:solidFill>
                  <a:srgbClr val="000000"/>
                </a:solidFill>
                <a:latin typeface="+mn-lt"/>
              </a:rPr>
              <a:t>ITC availed as per audited Annual Financial Statement or books of accounts as derived from values declared </a:t>
            </a:r>
            <a:r>
              <a:rPr lang="en-US" sz="2400" b="0" i="0" u="none" strike="noStrike" baseline="0" dirty="0">
                <a:solidFill>
                  <a:srgbClr val="000000"/>
                </a:solidFill>
                <a:latin typeface="+mn-lt"/>
              </a:rPr>
              <a:t>in Table 12A, 12B and 12C above will be auto populated here.</a:t>
            </a:r>
          </a:p>
          <a:p>
            <a:pPr marL="342900" indent="-342900">
              <a:lnSpc>
                <a:spcPct val="120000"/>
              </a:lnSpc>
              <a:buFont typeface="Wingdings" panose="05000000000000000000" pitchFamily="2" charset="2"/>
              <a:buChar char="Ø"/>
            </a:pPr>
            <a:endParaRPr lang="en-US" sz="2400" dirty="0">
              <a:latin typeface="+mn-lt"/>
            </a:endParaRPr>
          </a:p>
          <a:p>
            <a:pPr marL="342900" indent="-342900">
              <a:lnSpc>
                <a:spcPct val="120000"/>
              </a:lnSpc>
              <a:buFont typeface="Wingdings" panose="05000000000000000000" pitchFamily="2" charset="2"/>
              <a:buChar char="Ø"/>
            </a:pPr>
            <a:r>
              <a:rPr lang="en-US" sz="2400" b="1" dirty="0">
                <a:solidFill>
                  <a:schemeClr val="tx1"/>
                </a:solidFill>
                <a:latin typeface="+mn-lt"/>
                <a:ea typeface="Roboto"/>
                <a:cs typeface="Roboto"/>
                <a:sym typeface="Roboto"/>
              </a:rPr>
              <a:t>Table 12 E-</a:t>
            </a:r>
            <a:r>
              <a:rPr lang="en-US" sz="2400" b="1" dirty="0">
                <a:solidFill>
                  <a:srgbClr val="8AAA3F"/>
                </a:solidFill>
                <a:latin typeface="+mn-lt"/>
                <a:ea typeface="Roboto"/>
                <a:cs typeface="Roboto"/>
                <a:sym typeface="Roboto"/>
              </a:rPr>
              <a:t> </a:t>
            </a:r>
            <a:r>
              <a:rPr lang="en-US" sz="2400" b="0" i="0" u="none" strike="noStrike" baseline="0" dirty="0">
                <a:solidFill>
                  <a:srgbClr val="000000"/>
                </a:solidFill>
                <a:latin typeface="+mn-lt"/>
              </a:rPr>
              <a:t>Net ITC available for utilization as declared in Table 7J of Annual Return (GSTR9) shall be declared here</a:t>
            </a:r>
            <a:r>
              <a:rPr lang="en-US" sz="1800" b="0" i="0" u="none" strike="noStrike" baseline="0" dirty="0">
                <a:solidFill>
                  <a:srgbClr val="000000"/>
                </a:solidFill>
                <a:latin typeface="Times New Roman" panose="02020603050405020304" pitchFamily="18" charset="0"/>
              </a:rPr>
              <a:t>. </a:t>
            </a:r>
          </a:p>
          <a:p>
            <a:pPr marL="342900" indent="-342900">
              <a:lnSpc>
                <a:spcPct val="120000"/>
              </a:lnSpc>
              <a:buFont typeface="Wingdings" panose="05000000000000000000" pitchFamily="2" charset="2"/>
              <a:buChar char="Ø"/>
            </a:pPr>
            <a:endParaRPr lang="en-US" sz="1800" dirty="0">
              <a:latin typeface="Times New Roman" panose="02020603050405020304" pitchFamily="18" charset="0"/>
            </a:endParaRPr>
          </a:p>
          <a:p>
            <a:pPr marL="342900" indent="-342900">
              <a:lnSpc>
                <a:spcPct val="120000"/>
              </a:lnSpc>
              <a:buFont typeface="Wingdings" panose="05000000000000000000" pitchFamily="2" charset="2"/>
              <a:buChar char="Ø"/>
            </a:pPr>
            <a:r>
              <a:rPr lang="en-US" sz="2800" b="1" i="0" u="sng" strike="noStrike" baseline="0" dirty="0">
                <a:solidFill>
                  <a:srgbClr val="000000"/>
                </a:solidFill>
                <a:latin typeface="+mn-lt"/>
              </a:rPr>
              <a:t>Table 13</a:t>
            </a:r>
            <a:r>
              <a:rPr lang="en-US" sz="2800" b="1" i="0" strike="noStrike" baseline="0" dirty="0">
                <a:solidFill>
                  <a:srgbClr val="000000"/>
                </a:solidFill>
                <a:latin typeface="+mn-lt"/>
              </a:rPr>
              <a:t>: </a:t>
            </a:r>
            <a:r>
              <a:rPr lang="en-US" sz="2400" b="0" i="0" u="none" strike="noStrike" baseline="0" dirty="0">
                <a:solidFill>
                  <a:srgbClr val="000000"/>
                </a:solidFill>
                <a:latin typeface="+mn-lt"/>
              </a:rPr>
              <a:t>Reasons for non-reconciliation of ITC as per audited Annual Financial Statement or books of account (Table 12D) and the net ITC (Table 7J) availed in the Annual Return (GSTR9) shall be specified here.</a:t>
            </a:r>
            <a:endParaRPr lang="en-US"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Tree>
    <p:extLst>
      <p:ext uri="{BB962C8B-B14F-4D97-AF65-F5344CB8AC3E}">
        <p14:creationId xmlns:p14="http://schemas.microsoft.com/office/powerpoint/2010/main" val="33002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28566" y="22860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PART-IV: Table No. 14</a:t>
            </a:r>
          </a:p>
        </p:txBody>
      </p:sp>
      <p:sp>
        <p:nvSpPr>
          <p:cNvPr id="147" name="Google Shape;147;p17"/>
          <p:cNvSpPr/>
          <p:nvPr/>
        </p:nvSpPr>
        <p:spPr>
          <a:xfrm flipV="1">
            <a:off x="868933" y="92884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382B81AF-C7F9-358A-027D-3282D1AF746C}"/>
              </a:ext>
            </a:extLst>
          </p:cNvPr>
          <p:cNvPicPr>
            <a:picLocks noChangeAspect="1"/>
          </p:cNvPicPr>
          <p:nvPr/>
        </p:nvPicPr>
        <p:blipFill>
          <a:blip r:embed="rId5"/>
          <a:stretch>
            <a:fillRect/>
          </a:stretch>
        </p:blipFill>
        <p:spPr>
          <a:xfrm>
            <a:off x="884975" y="1226974"/>
            <a:ext cx="12935390" cy="6073785"/>
          </a:xfrm>
          <a:prstGeom prst="rect">
            <a:avLst/>
          </a:prstGeom>
          <a:ln w="1905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EEA0AE31-190E-2105-7DCB-1BCCCEF7A7EC}"/>
              </a:ext>
            </a:extLst>
          </p:cNvPr>
          <p:cNvSpPr txBox="1"/>
          <p:nvPr/>
        </p:nvSpPr>
        <p:spPr>
          <a:xfrm>
            <a:off x="802109" y="7507704"/>
            <a:ext cx="5951621" cy="677108"/>
          </a:xfrm>
          <a:prstGeom prst="rect">
            <a:avLst/>
          </a:prstGeom>
          <a:noFill/>
        </p:spPr>
        <p:txBody>
          <a:bodyPr wrap="square" rtlCol="0">
            <a:spAutoFit/>
          </a:bodyPr>
          <a:lstStyle/>
          <a:p>
            <a:r>
              <a:rPr lang="en-US" sz="2400" b="1" dirty="0">
                <a:solidFill>
                  <a:schemeClr val="tx1"/>
                </a:solidFill>
                <a:latin typeface="+mn-lt"/>
                <a:ea typeface="Roboto"/>
                <a:cs typeface="Roboto"/>
                <a:sym typeface="Roboto"/>
              </a:rPr>
              <a:t>*Note: Table 14 is optional</a:t>
            </a:r>
          </a:p>
          <a:p>
            <a:endParaRPr lang="en-US" dirty="0"/>
          </a:p>
        </p:txBody>
      </p:sp>
    </p:spTree>
    <p:extLst>
      <p:ext uri="{BB962C8B-B14F-4D97-AF65-F5344CB8AC3E}">
        <p14:creationId xmlns:p14="http://schemas.microsoft.com/office/powerpoint/2010/main" val="2417841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792734" y="180478"/>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PART-IV: Table No. 15 &amp; 16 :</a:t>
            </a:r>
          </a:p>
        </p:txBody>
      </p:sp>
      <p:sp>
        <p:nvSpPr>
          <p:cNvPr id="147" name="Google Shape;147;p17"/>
          <p:cNvSpPr/>
          <p:nvPr/>
        </p:nvSpPr>
        <p:spPr>
          <a:xfrm flipV="1">
            <a:off x="949143" y="92884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3" name="Picture 2">
            <a:extLst>
              <a:ext uri="{FF2B5EF4-FFF2-40B4-BE49-F238E27FC236}">
                <a16:creationId xmlns:a16="http://schemas.microsoft.com/office/drawing/2014/main" id="{322E262C-A36E-A5FB-6DE0-6EFE9EFA1812}"/>
              </a:ext>
            </a:extLst>
          </p:cNvPr>
          <p:cNvPicPr>
            <a:picLocks noChangeAspect="1"/>
          </p:cNvPicPr>
          <p:nvPr/>
        </p:nvPicPr>
        <p:blipFill>
          <a:blip r:embed="rId5"/>
          <a:stretch>
            <a:fillRect/>
          </a:stretch>
        </p:blipFill>
        <p:spPr>
          <a:xfrm>
            <a:off x="901017" y="1297005"/>
            <a:ext cx="12935390" cy="6003753"/>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0051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0" y="38159"/>
            <a:ext cx="14630400"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940838"/>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Table No. 15</a:t>
            </a:r>
          </a:p>
        </p:txBody>
      </p:sp>
      <p:sp>
        <p:nvSpPr>
          <p:cNvPr id="147" name="Google Shape;147;p17"/>
          <p:cNvSpPr/>
          <p:nvPr/>
        </p:nvSpPr>
        <p:spPr>
          <a:xfrm flipV="1">
            <a:off x="1037663" y="491930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70283" y="2149642"/>
            <a:ext cx="12998207" cy="1421887"/>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
            </a:pPr>
            <a:r>
              <a:rPr lang="en-US" sz="2400" b="0" i="0" u="none" strike="noStrike" baseline="0" dirty="0">
                <a:solidFill>
                  <a:srgbClr val="000000"/>
                </a:solidFill>
                <a:latin typeface="+mn-lt"/>
              </a:rPr>
              <a:t>Reasons for non-reconciliation between ITC availed on the various expenses declared in Table 14R and ITC declared in Table 14S shall be specified here. 	</a:t>
            </a:r>
          </a:p>
          <a:p>
            <a:pPr marL="0" marR="0" lvl="0" indent="0" algn="l" rtl="0">
              <a:lnSpc>
                <a:spcPct val="120000"/>
              </a:lnSpc>
              <a:spcBef>
                <a:spcPts val="0"/>
              </a:spcBef>
              <a:spcAft>
                <a:spcPts val="0"/>
              </a:spcAft>
              <a:buNone/>
            </a:pPr>
            <a:endParaRPr sz="2400" b="1" dirty="0">
              <a:solidFill>
                <a:srgbClr val="8AAA3F"/>
              </a:solidFill>
              <a:latin typeface="+mn-lt"/>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Google Shape;146;p17">
            <a:extLst>
              <a:ext uri="{FF2B5EF4-FFF2-40B4-BE49-F238E27FC236}">
                <a16:creationId xmlns:a16="http://schemas.microsoft.com/office/drawing/2014/main" id="{8D2D514B-1C29-1BD6-97C7-40024360D11F}"/>
              </a:ext>
            </a:extLst>
          </p:cNvPr>
          <p:cNvSpPr txBox="1"/>
          <p:nvPr/>
        </p:nvSpPr>
        <p:spPr>
          <a:xfrm>
            <a:off x="870284" y="4142874"/>
            <a:ext cx="1037426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Table No. 16</a:t>
            </a:r>
          </a:p>
        </p:txBody>
      </p:sp>
      <p:sp>
        <p:nvSpPr>
          <p:cNvPr id="3" name="Google Shape;148;p17">
            <a:extLst>
              <a:ext uri="{FF2B5EF4-FFF2-40B4-BE49-F238E27FC236}">
                <a16:creationId xmlns:a16="http://schemas.microsoft.com/office/drawing/2014/main" id="{A4A4963C-8265-8E35-1A0E-1318D566011E}"/>
              </a:ext>
            </a:extLst>
          </p:cNvPr>
          <p:cNvSpPr txBox="1"/>
          <p:nvPr/>
        </p:nvSpPr>
        <p:spPr>
          <a:xfrm>
            <a:off x="856902" y="5225760"/>
            <a:ext cx="13011588" cy="1311088"/>
          </a:xfrm>
          <a:prstGeom prst="rect">
            <a:avLst/>
          </a:prstGeom>
          <a:noFill/>
          <a:ln>
            <a:noFill/>
          </a:ln>
        </p:spPr>
        <p:txBody>
          <a:bodyPr spcFirstLastPara="1" wrap="square" lIns="91425" tIns="45700" rIns="91425" bIns="45700" anchor="t" anchorCtr="0">
            <a:spAutoFit/>
          </a:bodyPr>
          <a:lstStyle/>
          <a:p>
            <a:pPr marL="342900" indent="-342900">
              <a:lnSpc>
                <a:spcPct val="120000"/>
              </a:lnSpc>
              <a:buFont typeface="Wingdings" panose="05000000000000000000" pitchFamily="2" charset="2"/>
              <a:buChar char="§"/>
            </a:pPr>
            <a:r>
              <a:rPr lang="en-US" sz="2400" b="0" i="0" u="none" strike="noStrike" baseline="0" dirty="0">
                <a:solidFill>
                  <a:srgbClr val="000000"/>
                </a:solidFill>
                <a:latin typeface="+mn-lt"/>
              </a:rPr>
              <a:t>Any amount which is payable due to reasons specified in Table 13 and 15 above shall be declared here . 	</a:t>
            </a:r>
          </a:p>
          <a:p>
            <a:pPr marL="0" marR="0" lvl="0" indent="0" algn="l" rtl="0">
              <a:lnSpc>
                <a:spcPct val="120000"/>
              </a:lnSpc>
              <a:spcBef>
                <a:spcPts val="0"/>
              </a:spcBef>
              <a:spcAft>
                <a:spcPts val="0"/>
              </a:spcAft>
              <a:buNone/>
            </a:pPr>
            <a:endParaRPr sz="1800" b="1" dirty="0">
              <a:solidFill>
                <a:srgbClr val="8AAA3F"/>
              </a:solidFill>
              <a:latin typeface="Roboto"/>
              <a:ea typeface="Roboto"/>
              <a:cs typeface="Roboto"/>
              <a:sym typeface="Roboto"/>
            </a:endParaRPr>
          </a:p>
        </p:txBody>
      </p:sp>
      <p:sp>
        <p:nvSpPr>
          <p:cNvPr id="4" name="Google Shape;147;p17">
            <a:extLst>
              <a:ext uri="{FF2B5EF4-FFF2-40B4-BE49-F238E27FC236}">
                <a16:creationId xmlns:a16="http://schemas.microsoft.com/office/drawing/2014/main" id="{EC72319D-A9BF-6815-77F7-1D45B61C671A}"/>
              </a:ext>
            </a:extLst>
          </p:cNvPr>
          <p:cNvSpPr/>
          <p:nvPr/>
        </p:nvSpPr>
        <p:spPr>
          <a:xfrm flipV="1">
            <a:off x="1037663" y="176762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3363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45566"/>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Key Points</a:t>
            </a:r>
            <a:endParaRPr sz="4000" b="1" dirty="0">
              <a:solidFill>
                <a:schemeClr val="tx1"/>
              </a:solidFill>
              <a:latin typeface="Roboto"/>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3" name="TextBox 2">
            <a:extLst>
              <a:ext uri="{FF2B5EF4-FFF2-40B4-BE49-F238E27FC236}">
                <a16:creationId xmlns:a16="http://schemas.microsoft.com/office/drawing/2014/main" id="{0010B8FD-5228-75FB-B182-DA544CE4496C}"/>
              </a:ext>
            </a:extLst>
          </p:cNvPr>
          <p:cNvSpPr txBox="1"/>
          <p:nvPr/>
        </p:nvSpPr>
        <p:spPr>
          <a:xfrm>
            <a:off x="338667" y="2433422"/>
            <a:ext cx="13529824" cy="4524315"/>
          </a:xfrm>
          <a:prstGeom prst="rect">
            <a:avLst/>
          </a:prstGeom>
          <a:noFill/>
        </p:spPr>
        <p:txBody>
          <a:bodyPr wrap="square">
            <a:spAutoFit/>
          </a:bodyPr>
          <a:lstStyle/>
          <a:p>
            <a:pPr marL="482600" lvl="0" indent="-342900" algn="l" rtl="0">
              <a:spcBef>
                <a:spcPts val="0"/>
              </a:spcBef>
              <a:spcAft>
                <a:spcPts val="0"/>
              </a:spcAft>
              <a:buClr>
                <a:schemeClr val="tx1"/>
              </a:buClr>
              <a:buSzPts val="1400"/>
              <a:buFont typeface="Wingdings" panose="05000000000000000000" pitchFamily="2" charset="2"/>
              <a:buChar char="Ø"/>
            </a:pPr>
            <a:r>
              <a:rPr lang="en-US" sz="2400" dirty="0"/>
              <a:t>A person having multiple registrations exceeding turnover limit for filing GSTR-9 should also file a Nil Annual Return for those GSTIN which do not have any transactions during the year.</a:t>
            </a:r>
          </a:p>
          <a:p>
            <a:pPr marL="482600" indent="-342900">
              <a:buClr>
                <a:schemeClr val="tx1"/>
              </a:buClr>
              <a:buSzPts val="1400"/>
              <a:buFont typeface="Wingdings" panose="05000000000000000000" pitchFamily="2" charset="2"/>
              <a:buChar char="Ø"/>
            </a:pPr>
            <a:endParaRPr lang="en-US" sz="2400" dirty="0"/>
          </a:p>
          <a:p>
            <a:pPr marL="482600" indent="-342900">
              <a:buClr>
                <a:schemeClr val="tx1"/>
              </a:buClr>
              <a:buSzPts val="1400"/>
              <a:buFont typeface="Wingdings" panose="05000000000000000000" pitchFamily="2" charset="2"/>
              <a:buChar char="Ø"/>
            </a:pPr>
            <a:r>
              <a:rPr lang="en-US" sz="2400" dirty="0"/>
              <a:t>Registered person who has opted in or opted out of composition scheme is required to file both Form GSTR-9 (If turnover of the respective financial year exceeds Rs. 2 Cr.) &amp; GSTR-4 (Mandatory) for the relevant period.</a:t>
            </a:r>
          </a:p>
          <a:p>
            <a:pPr marL="482600" indent="-342900">
              <a:buClr>
                <a:schemeClr val="tx1"/>
              </a:buClr>
              <a:buSzPts val="1400"/>
              <a:buFont typeface="Wingdings" panose="05000000000000000000" pitchFamily="2" charset="2"/>
              <a:buChar char="Ø"/>
            </a:pPr>
            <a:endParaRPr lang="en-US" sz="2400" dirty="0"/>
          </a:p>
          <a:p>
            <a:pPr marL="482600" indent="-342900">
              <a:buClr>
                <a:schemeClr val="tx1"/>
              </a:buClr>
              <a:buSzPts val="1400"/>
              <a:buFont typeface="Wingdings" panose="05000000000000000000" pitchFamily="2" charset="2"/>
              <a:buChar char="Ø"/>
            </a:pPr>
            <a:r>
              <a:rPr lang="en-US" sz="2400" dirty="0"/>
              <a:t>Form GSTR-9 does not allow for any revision after filing.</a:t>
            </a:r>
          </a:p>
          <a:p>
            <a:pPr marL="482600" indent="-342900">
              <a:buClr>
                <a:schemeClr val="tx1"/>
              </a:buClr>
              <a:buSzPts val="1400"/>
              <a:buFont typeface="Wingdings" panose="05000000000000000000" pitchFamily="2" charset="2"/>
              <a:buChar char="Ø"/>
            </a:pPr>
            <a:endParaRPr lang="en-US" sz="2400" dirty="0"/>
          </a:p>
          <a:p>
            <a:pPr marL="482600" indent="-342900">
              <a:buClr>
                <a:schemeClr val="tx1"/>
              </a:buClr>
              <a:buSzPts val="1400"/>
              <a:buFont typeface="Wingdings" panose="05000000000000000000" pitchFamily="2" charset="2"/>
              <a:buChar char="Ø"/>
            </a:pPr>
            <a:r>
              <a:rPr lang="en-US" sz="2400" dirty="0">
                <a:latin typeface="+mn-lt"/>
              </a:rPr>
              <a:t>The declaration of the information in the Annual returns has multiple implications. Any incorrect information can attract tax demands, interest and penalties on the same.</a:t>
            </a:r>
          </a:p>
          <a:p>
            <a:pPr marL="482600" indent="-342900">
              <a:buClr>
                <a:schemeClr val="tx1"/>
              </a:buClr>
              <a:buSzPts val="1400"/>
              <a:buFont typeface="Wingdings" panose="05000000000000000000" pitchFamily="2" charset="2"/>
              <a:buChar char="Ø"/>
            </a:pPr>
            <a:endParaRPr lang="en-US" sz="2400" dirty="0"/>
          </a:p>
        </p:txBody>
      </p:sp>
    </p:spTree>
    <p:extLst>
      <p:ext uri="{BB962C8B-B14F-4D97-AF65-F5344CB8AC3E}">
        <p14:creationId xmlns:p14="http://schemas.microsoft.com/office/powerpoint/2010/main" val="1489881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84221"/>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tx1"/>
                </a:solidFill>
                <a:latin typeface="Roboto"/>
                <a:ea typeface="Roboto"/>
                <a:cs typeface="Roboto"/>
                <a:sym typeface="Roboto"/>
              </a:rPr>
              <a:t>PART-V</a:t>
            </a:r>
          </a:p>
        </p:txBody>
      </p:sp>
      <p:sp>
        <p:nvSpPr>
          <p:cNvPr id="147" name="Google Shape;147;p17"/>
          <p:cNvSpPr/>
          <p:nvPr/>
        </p:nvSpPr>
        <p:spPr>
          <a:xfrm flipV="1">
            <a:off x="997269" y="832587"/>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4" name="Picture 3">
            <a:extLst>
              <a:ext uri="{FF2B5EF4-FFF2-40B4-BE49-F238E27FC236}">
                <a16:creationId xmlns:a16="http://schemas.microsoft.com/office/drawing/2014/main" id="{3846AC46-9C33-FB39-07BD-684CFFCB4666}"/>
              </a:ext>
            </a:extLst>
          </p:cNvPr>
          <p:cNvPicPr>
            <a:picLocks noChangeAspect="1"/>
          </p:cNvPicPr>
          <p:nvPr/>
        </p:nvPicPr>
        <p:blipFill>
          <a:blip r:embed="rId5"/>
          <a:stretch>
            <a:fillRect/>
          </a:stretch>
        </p:blipFill>
        <p:spPr>
          <a:xfrm>
            <a:off x="933101" y="1216241"/>
            <a:ext cx="12935390" cy="6180772"/>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4534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8" descr="Presentation Slides-13.jpg"/>
          <p:cNvPicPr preferRelativeResize="0"/>
          <p:nvPr/>
        </p:nvPicPr>
        <p:blipFill rotWithShape="1">
          <a:blip r:embed="rId3">
            <a:alphaModFix/>
          </a:blip>
          <a:srcRect/>
          <a:stretch/>
        </p:blipFill>
        <p:spPr>
          <a:xfrm>
            <a:off x="0" y="0"/>
            <a:ext cx="14630400" cy="8229600"/>
          </a:xfrm>
          <a:prstGeom prst="rect">
            <a:avLst/>
          </a:prstGeom>
          <a:noFill/>
          <a:ln>
            <a:noFill/>
          </a:ln>
        </p:spPr>
      </p:pic>
      <p:pic>
        <p:nvPicPr>
          <p:cNvPr id="156" name="Google Shape;156;p18" descr="D:\Anuradha 2018\2021\Verendra Kalra &amp; Co\FINAL LOGO\VK&amp;CO\PNG\Verendra Kalra &amp; Co Logo-01.png"/>
          <p:cNvPicPr preferRelativeResize="0"/>
          <p:nvPr/>
        </p:nvPicPr>
        <p:blipFill rotWithShape="1">
          <a:blip r:embed="rId4">
            <a:alphaModFix/>
          </a:blip>
          <a:srcRect/>
          <a:stretch/>
        </p:blipFill>
        <p:spPr>
          <a:xfrm>
            <a:off x="11864469" y="304800"/>
            <a:ext cx="2384777" cy="990600"/>
          </a:xfrm>
          <a:prstGeom prst="rect">
            <a:avLst/>
          </a:prstGeom>
          <a:noFill/>
          <a:ln>
            <a:noFill/>
          </a:ln>
        </p:spPr>
      </p:pic>
      <p:sp>
        <p:nvSpPr>
          <p:cNvPr id="157" name="Google Shape;157;p18"/>
          <p:cNvSpPr txBox="1"/>
          <p:nvPr/>
        </p:nvSpPr>
        <p:spPr>
          <a:xfrm>
            <a:off x="856892" y="1143000"/>
            <a:ext cx="264046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Roboto"/>
                <a:ea typeface="Roboto"/>
                <a:cs typeface="Roboto"/>
                <a:sym typeface="Roboto"/>
              </a:rPr>
              <a:t>Thank You</a:t>
            </a:r>
            <a:endParaRPr sz="4000" b="1">
              <a:solidFill>
                <a:schemeClr val="lt1"/>
              </a:solidFill>
              <a:latin typeface="Roboto"/>
              <a:ea typeface="Roboto"/>
              <a:cs typeface="Roboto"/>
              <a:sym typeface="Roboto"/>
            </a:endParaRPr>
          </a:p>
        </p:txBody>
      </p:sp>
      <p:sp>
        <p:nvSpPr>
          <p:cNvPr id="158" name="Google Shape;158;p18"/>
          <p:cNvSpPr/>
          <p:nvPr/>
        </p:nvSpPr>
        <p:spPr>
          <a:xfrm>
            <a:off x="933092" y="1905000"/>
            <a:ext cx="241970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9" name="Google Shape;159;p18"/>
          <p:cNvSpPr txBox="1"/>
          <p:nvPr/>
        </p:nvSpPr>
        <p:spPr>
          <a:xfrm>
            <a:off x="838200" y="2667000"/>
            <a:ext cx="2512226"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3rd Floor, MJ Tower,</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55, Rajpur Road,</a:t>
            </a:r>
            <a:endParaRPr/>
          </a:p>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Dehradun - 248001</a:t>
            </a:r>
            <a:endParaRPr sz="2000">
              <a:solidFill>
                <a:schemeClr val="lt1"/>
              </a:solidFill>
              <a:latin typeface="Roboto"/>
              <a:ea typeface="Roboto"/>
              <a:cs typeface="Roboto"/>
              <a:sym typeface="Roboto"/>
            </a:endParaRPr>
          </a:p>
        </p:txBody>
      </p:sp>
      <p:cxnSp>
        <p:nvCxnSpPr>
          <p:cNvPr id="160" name="Google Shape;160;p18"/>
          <p:cNvCxnSpPr/>
          <p:nvPr/>
        </p:nvCxnSpPr>
        <p:spPr>
          <a:xfrm rot="5400000">
            <a:off x="2972594" y="3276600"/>
            <a:ext cx="1219200" cy="1588"/>
          </a:xfrm>
          <a:prstGeom prst="straightConnector1">
            <a:avLst/>
          </a:prstGeom>
          <a:noFill/>
          <a:ln w="9525" cap="flat" cmpd="sng">
            <a:solidFill>
              <a:schemeClr val="lt1"/>
            </a:solidFill>
            <a:prstDash val="solid"/>
            <a:round/>
            <a:headEnd type="none" w="sm" len="sm"/>
            <a:tailEnd type="none" w="sm" len="sm"/>
          </a:ln>
        </p:spPr>
      </p:cxnSp>
      <p:sp>
        <p:nvSpPr>
          <p:cNvPr id="161" name="Google Shape;161;p18"/>
          <p:cNvSpPr txBox="1"/>
          <p:nvPr/>
        </p:nvSpPr>
        <p:spPr>
          <a:xfrm>
            <a:off x="3742268" y="2667000"/>
            <a:ext cx="295778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T:</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+91.135.2743283</a:t>
            </a:r>
            <a:endParaRPr dirty="0"/>
          </a:p>
          <a:p>
            <a:pPr marL="0" marR="0" lvl="0" indent="0" algn="l" rtl="0">
              <a:lnSpc>
                <a:spcPct val="120000"/>
              </a:lnSpc>
              <a:spcBef>
                <a:spcPts val="0"/>
              </a:spcBef>
              <a:spcAft>
                <a:spcPts val="0"/>
              </a:spcAft>
              <a:buNone/>
            </a:pPr>
            <a:r>
              <a:rPr lang="en-US" sz="2000" dirty="0">
                <a:solidFill>
                  <a:schemeClr val="lt1"/>
                </a:solidFill>
                <a:latin typeface="Roboto"/>
                <a:ea typeface="Roboto"/>
                <a:cs typeface="Roboto"/>
                <a:sym typeface="Roboto"/>
              </a:rPr>
              <a:t>        +91.135.2747084</a:t>
            </a:r>
            <a:endParaRPr dirty="0"/>
          </a:p>
          <a:p>
            <a:pPr marL="0" marR="0" lvl="0" indent="0" algn="l" rtl="0">
              <a:lnSpc>
                <a:spcPct val="120000"/>
              </a:lnSpc>
              <a:spcBef>
                <a:spcPts val="0"/>
              </a:spcBef>
              <a:spcAft>
                <a:spcPts val="0"/>
              </a:spcAft>
              <a:buNone/>
            </a:pPr>
            <a:r>
              <a:rPr lang="en-US" sz="2000" b="1" dirty="0">
                <a:solidFill>
                  <a:srgbClr val="595953"/>
                </a:solidFill>
                <a:latin typeface="Roboto"/>
                <a:ea typeface="Roboto"/>
                <a:cs typeface="Roboto"/>
                <a:sym typeface="Roboto"/>
              </a:rPr>
              <a:t>W:</a:t>
            </a:r>
            <a:r>
              <a:rPr lang="en-US" sz="2000" b="1" dirty="0">
                <a:solidFill>
                  <a:schemeClr val="lt1"/>
                </a:solidFill>
                <a:latin typeface="Roboto"/>
                <a:ea typeface="Roboto"/>
                <a:cs typeface="Roboto"/>
                <a:sym typeface="Roboto"/>
              </a:rPr>
              <a:t>    </a:t>
            </a:r>
            <a:r>
              <a:rPr lang="en-US" sz="2000" dirty="0">
                <a:solidFill>
                  <a:schemeClr val="lt1"/>
                </a:solidFill>
                <a:latin typeface="Roboto"/>
                <a:ea typeface="Roboto"/>
                <a:cs typeface="Roboto"/>
                <a:sym typeface="Roboto"/>
              </a:rPr>
              <a:t>vkalra.com</a:t>
            </a:r>
            <a:endParaRPr sz="2000" dirty="0">
              <a:solidFill>
                <a:schemeClr val="lt1"/>
              </a:solidFill>
              <a:latin typeface="Roboto"/>
              <a:ea typeface="Roboto"/>
              <a:cs typeface="Roboto"/>
              <a:sym typeface="Roboto"/>
            </a:endParaRPr>
          </a:p>
        </p:txBody>
      </p:sp>
      <p:cxnSp>
        <p:nvCxnSpPr>
          <p:cNvPr id="162" name="Google Shape;162;p18"/>
          <p:cNvCxnSpPr/>
          <p:nvPr/>
        </p:nvCxnSpPr>
        <p:spPr>
          <a:xfrm rot="5400000">
            <a:off x="6096838" y="3276644"/>
            <a:ext cx="1219200" cy="1500"/>
          </a:xfrm>
          <a:prstGeom prst="straightConnector1">
            <a:avLst/>
          </a:prstGeom>
          <a:noFill/>
          <a:ln w="9525" cap="flat" cmpd="sng">
            <a:solidFill>
              <a:schemeClr val="lt1"/>
            </a:solidFill>
            <a:prstDash val="solid"/>
            <a:round/>
            <a:headEnd type="none" w="sm" len="sm"/>
            <a:tailEnd type="none" w="sm" len="sm"/>
          </a:ln>
        </p:spPr>
      </p:cxnSp>
      <p:sp>
        <p:nvSpPr>
          <p:cNvPr id="163" name="Google Shape;163;p18"/>
          <p:cNvSpPr txBox="1"/>
          <p:nvPr/>
        </p:nvSpPr>
        <p:spPr>
          <a:xfrm>
            <a:off x="6934200" y="2667000"/>
            <a:ext cx="1624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000">
                <a:solidFill>
                  <a:schemeClr val="lt1"/>
                </a:solidFill>
                <a:latin typeface="Roboto"/>
                <a:ea typeface="Roboto"/>
                <a:cs typeface="Roboto"/>
                <a:sym typeface="Roboto"/>
              </a:rPr>
              <a:t>Follow us on</a:t>
            </a:r>
            <a:endParaRPr sz="2000">
              <a:solidFill>
                <a:schemeClr val="lt1"/>
              </a:solidFill>
              <a:latin typeface="Roboto"/>
              <a:ea typeface="Roboto"/>
              <a:cs typeface="Roboto"/>
              <a:sym typeface="Roboto"/>
            </a:endParaRPr>
          </a:p>
        </p:txBody>
      </p:sp>
      <p:pic>
        <p:nvPicPr>
          <p:cNvPr id="164" name="Google Shape;164;p18" descr="Icon-01.png"/>
          <p:cNvPicPr preferRelativeResize="0"/>
          <p:nvPr/>
        </p:nvPicPr>
        <p:blipFill rotWithShape="1">
          <a:blip r:embed="rId5">
            <a:alphaModFix/>
          </a:blip>
          <a:srcRect/>
          <a:stretch/>
        </p:blipFill>
        <p:spPr>
          <a:xfrm>
            <a:off x="8558363" y="2743200"/>
            <a:ext cx="1435152" cy="3047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Key Points</a:t>
            </a:r>
            <a:endParaRPr lang="en-US" sz="4000" b="1" dirty="0">
              <a:solidFill>
                <a:srgbClr val="585852"/>
              </a:solidFill>
              <a:latin typeface="Roboto"/>
              <a:ea typeface="Roboto"/>
              <a:cs typeface="Roboto"/>
              <a:sym typeface="Roboto"/>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6" name="Content Placeholder 2">
            <a:extLst>
              <a:ext uri="{FF2B5EF4-FFF2-40B4-BE49-F238E27FC236}">
                <a16:creationId xmlns:a16="http://schemas.microsoft.com/office/drawing/2014/main" id="{99D5EE0B-4E5D-0596-CCC1-6F72FEBBD85E}"/>
              </a:ext>
            </a:extLst>
          </p:cNvPr>
          <p:cNvSpPr txBox="1">
            <a:spLocks/>
          </p:cNvSpPr>
          <p:nvPr/>
        </p:nvSpPr>
        <p:spPr>
          <a:xfrm>
            <a:off x="340433" y="2551676"/>
            <a:ext cx="13528057" cy="4830763"/>
          </a:xfrm>
          <a:prstGeom prst="rect">
            <a:avLst/>
          </a:prstGeom>
          <a:noFill/>
          <a:ln>
            <a:noFill/>
          </a:ln>
        </p:spPr>
        <p:txBody>
          <a:bodyPr spcFirstLastPara="1" wrap="square" lIns="130600" tIns="65300" rIns="130600" bIns="653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46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4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3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900" b="0" i="0" u="none" strike="noStrike" cap="none">
                <a:solidFill>
                  <a:schemeClr val="dk1"/>
                </a:solidFill>
                <a:latin typeface="Calibri"/>
                <a:ea typeface="Calibri"/>
                <a:cs typeface="Calibri"/>
                <a:sym typeface="Calibri"/>
              </a:defRPr>
            </a:lvl9pPr>
          </a:lstStyle>
          <a:p>
            <a:pPr marL="114300" indent="0">
              <a:buNone/>
            </a:pPr>
            <a:endParaRPr lang="en-US" sz="2400" dirty="0">
              <a:latin typeface="+mn-lt"/>
            </a:endParaRPr>
          </a:p>
          <a:p>
            <a:pPr>
              <a:buFont typeface="Wingdings" panose="05000000000000000000" pitchFamily="2" charset="2"/>
              <a:buChar char="Ø"/>
            </a:pPr>
            <a:r>
              <a:rPr lang="en-US" sz="2400" dirty="0">
                <a:latin typeface="+mn-lt"/>
              </a:rPr>
              <a:t>Liability identified during filing Annual Return can be deposited with Government using Form DRC-03.</a:t>
            </a:r>
          </a:p>
          <a:p>
            <a:pPr>
              <a:buFont typeface="Wingdings" panose="05000000000000000000" pitchFamily="2" charset="2"/>
              <a:buChar char="Ø"/>
            </a:pPr>
            <a:endParaRPr lang="en-US" sz="2400" dirty="0">
              <a:latin typeface="+mn-lt"/>
            </a:endParaRPr>
          </a:p>
          <a:p>
            <a:pPr>
              <a:buFont typeface="Wingdings" panose="05000000000000000000" pitchFamily="2" charset="2"/>
              <a:buChar char="Ø"/>
            </a:pPr>
            <a:r>
              <a:rPr lang="en-US" sz="2400" dirty="0">
                <a:latin typeface="+mn-lt"/>
              </a:rPr>
              <a:t>Failure to submit the annual return may result in notice to defaulters &amp; also late fee of Rs.200 per day (Rs.100 for CGST &amp; Rs.100 for SGST) for delayed filing subject to a maximum amount of 0.50% (0.25% for SGST &amp; 0.25% for CGST) of the turnover in the State or Union Territory.</a:t>
            </a:r>
          </a:p>
          <a:p>
            <a:pPr>
              <a:buFont typeface="Wingdings" panose="05000000000000000000" pitchFamily="2" charset="2"/>
              <a:buChar char="Ø"/>
            </a:pPr>
            <a:endParaRPr lang="en-US" sz="2000" dirty="0"/>
          </a:p>
          <a:p>
            <a:pPr lvl="1"/>
            <a:endParaRPr lang="en-US" dirty="0"/>
          </a:p>
        </p:txBody>
      </p:sp>
    </p:spTree>
    <p:extLst>
      <p:ext uri="{BB962C8B-B14F-4D97-AF65-F5344CB8AC3E}">
        <p14:creationId xmlns:p14="http://schemas.microsoft.com/office/powerpoint/2010/main" val="184407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3" y="1170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1143000"/>
            <a:ext cx="10406353" cy="707846"/>
          </a:xfrm>
          <a:prstGeom prst="rect">
            <a:avLst/>
          </a:prstGeom>
          <a:noFill/>
          <a:ln>
            <a:noFill/>
          </a:ln>
        </p:spPr>
        <p:txBody>
          <a:bodyPr spcFirstLastPara="1" wrap="square" lIns="91425" tIns="45700" rIns="91425" bIns="45700" anchor="t" anchorCtr="0">
            <a:spAutoFit/>
          </a:bodyPr>
          <a:lstStyle/>
          <a:p>
            <a:r>
              <a:rPr lang="en" sz="4000" b="1" dirty="0">
                <a:solidFill>
                  <a:schemeClr val="tx1"/>
                </a:solidFill>
              </a:rPr>
              <a:t>Analysis of Form GSTR-9</a:t>
            </a:r>
            <a:endParaRPr lang="en-US" sz="4000" b="1" dirty="0">
              <a:solidFill>
                <a:schemeClr val="tx1"/>
              </a:solidFill>
              <a:latin typeface="Vrinda" panose="020B0502040204020203" pitchFamily="34" charset="0"/>
              <a:cs typeface="Vrinda" panose="020B0502040204020203" pitchFamily="34" charset="0"/>
            </a:endParaRPr>
          </a:p>
        </p:txBody>
      </p:sp>
      <p:sp>
        <p:nvSpPr>
          <p:cNvPr id="147" name="Google Shape;147;p17"/>
          <p:cNvSpPr/>
          <p:nvPr/>
        </p:nvSpPr>
        <p:spPr>
          <a:xfrm flipV="1">
            <a:off x="933101" y="1859281"/>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14517CCB-761A-2048-8A28-586892B53C93}"/>
              </a:ext>
            </a:extLst>
          </p:cNvPr>
          <p:cNvSpPr txBox="1"/>
          <p:nvPr/>
        </p:nvSpPr>
        <p:spPr>
          <a:xfrm>
            <a:off x="838200" y="2215032"/>
            <a:ext cx="13030291" cy="461665"/>
          </a:xfrm>
          <a:prstGeom prst="rect">
            <a:avLst/>
          </a:prstGeom>
          <a:noFill/>
        </p:spPr>
        <p:txBody>
          <a:bodyPr wrap="square" rtlCol="0">
            <a:spAutoFit/>
          </a:bodyPr>
          <a:lstStyle/>
          <a:p>
            <a:pPr algn="just"/>
            <a:r>
              <a:rPr lang="en" sz="2400" dirty="0"/>
              <a:t>GSTR-9 consists of following parts as listed below :</a:t>
            </a:r>
            <a:endParaRPr lang="en-US" sz="2400" b="1" dirty="0"/>
          </a:p>
        </p:txBody>
      </p:sp>
      <p:graphicFrame>
        <p:nvGraphicFramePr>
          <p:cNvPr id="3" name="Google Shape;297;p16">
            <a:extLst>
              <a:ext uri="{FF2B5EF4-FFF2-40B4-BE49-F238E27FC236}">
                <a16:creationId xmlns:a16="http://schemas.microsoft.com/office/drawing/2014/main" id="{732CE2AE-88C9-6C19-76BF-3D195258DBB3}"/>
              </a:ext>
            </a:extLst>
          </p:cNvPr>
          <p:cNvGraphicFramePr/>
          <p:nvPr>
            <p:extLst>
              <p:ext uri="{D42A27DB-BD31-4B8C-83A1-F6EECF244321}">
                <p14:modId xmlns:p14="http://schemas.microsoft.com/office/powerpoint/2010/main" val="1150213824"/>
              </p:ext>
            </p:extLst>
          </p:nvPr>
        </p:nvGraphicFramePr>
        <p:xfrm>
          <a:off x="880533" y="2758129"/>
          <a:ext cx="12987958" cy="4828005"/>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1887869">
                  <a:extLst>
                    <a:ext uri="{9D8B030D-6E8A-4147-A177-3AD203B41FA5}">
                      <a16:colId xmlns:a16="http://schemas.microsoft.com/office/drawing/2014/main" val="20000"/>
                    </a:ext>
                  </a:extLst>
                </a:gridCol>
                <a:gridCol w="11100089">
                  <a:extLst>
                    <a:ext uri="{9D8B030D-6E8A-4147-A177-3AD203B41FA5}">
                      <a16:colId xmlns:a16="http://schemas.microsoft.com/office/drawing/2014/main" val="20001"/>
                    </a:ext>
                  </a:extLst>
                </a:gridCol>
              </a:tblGrid>
              <a:tr h="588536">
                <a:tc>
                  <a:txBody>
                    <a:bodyPr/>
                    <a:lstStyle/>
                    <a:p>
                      <a:pPr marL="0" lvl="0" indent="0" algn="ctr" rtl="0">
                        <a:spcBef>
                          <a:spcPts val="0"/>
                        </a:spcBef>
                        <a:spcAft>
                          <a:spcPts val="0"/>
                        </a:spcAft>
                        <a:buNone/>
                      </a:pPr>
                      <a:r>
                        <a:rPr lang="en" sz="2400" b="1" u="sng" dirty="0">
                          <a:solidFill>
                            <a:schemeClr val="tx1"/>
                          </a:solidFill>
                        </a:rPr>
                        <a:t>PART</a:t>
                      </a:r>
                      <a:endParaRPr sz="2400" b="1" u="sng" dirty="0">
                        <a:solidFill>
                          <a:schemeClr val="tx1"/>
                        </a:solidFill>
                      </a:endParaRPr>
                    </a:p>
                  </a:txBody>
                  <a:tcPr marL="91425" marR="91425" marT="91425" marB="91425"/>
                </a:tc>
                <a:tc>
                  <a:txBody>
                    <a:bodyPr/>
                    <a:lstStyle/>
                    <a:p>
                      <a:pPr marL="0" lvl="0" indent="0" algn="ctr" rtl="0">
                        <a:spcBef>
                          <a:spcPts val="0"/>
                        </a:spcBef>
                        <a:spcAft>
                          <a:spcPts val="0"/>
                        </a:spcAft>
                        <a:buNone/>
                      </a:pPr>
                      <a:r>
                        <a:rPr lang="en" sz="2400" b="1" u="sng" dirty="0">
                          <a:solidFill>
                            <a:schemeClr val="tx1"/>
                          </a:solidFill>
                        </a:rPr>
                        <a:t>ITEMS  </a:t>
                      </a:r>
                    </a:p>
                  </a:txBody>
                  <a:tcPr marL="91425" marR="91425" marT="91425" marB="91425"/>
                </a:tc>
                <a:extLst>
                  <a:ext uri="{0D108BD9-81ED-4DB2-BD59-A6C34878D82A}">
                    <a16:rowId xmlns:a16="http://schemas.microsoft.com/office/drawing/2014/main" val="10000"/>
                  </a:ext>
                </a:extLst>
              </a:tr>
              <a:tr h="613402">
                <a:tc>
                  <a:txBody>
                    <a:bodyPr/>
                    <a:lstStyle/>
                    <a:p>
                      <a:pPr marL="0" lvl="0" indent="0" algn="ctr" rtl="0">
                        <a:spcBef>
                          <a:spcPts val="0"/>
                        </a:spcBef>
                        <a:spcAft>
                          <a:spcPts val="0"/>
                        </a:spcAft>
                        <a:buNone/>
                      </a:pPr>
                      <a:r>
                        <a:rPr lang="en" sz="2400" dirty="0">
                          <a:solidFill>
                            <a:schemeClr val="tx1"/>
                          </a:solidFill>
                        </a:rPr>
                        <a:t>I</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200" dirty="0">
                          <a:solidFill>
                            <a:schemeClr val="tx1"/>
                          </a:solidFill>
                        </a:rPr>
                        <a:t>Basic Details (i.e Financial Year, GSTIN, Legal name &amp; Trade name)</a:t>
                      </a:r>
                      <a:endParaRPr sz="2200" dirty="0">
                        <a:solidFill>
                          <a:schemeClr val="tx1"/>
                        </a:solidFill>
                      </a:endParaRPr>
                    </a:p>
                  </a:txBody>
                  <a:tcPr marL="91425" marR="91425" marT="91425" marB="91425"/>
                </a:tc>
                <a:extLst>
                  <a:ext uri="{0D108BD9-81ED-4DB2-BD59-A6C34878D82A}">
                    <a16:rowId xmlns:a16="http://schemas.microsoft.com/office/drawing/2014/main" val="10001"/>
                  </a:ext>
                </a:extLst>
              </a:tr>
              <a:tr h="905464">
                <a:tc>
                  <a:txBody>
                    <a:bodyPr/>
                    <a:lstStyle/>
                    <a:p>
                      <a:pPr marL="0" lvl="0" indent="0" algn="ctr" rtl="0">
                        <a:spcBef>
                          <a:spcPts val="0"/>
                        </a:spcBef>
                        <a:spcAft>
                          <a:spcPts val="0"/>
                        </a:spcAft>
                        <a:buNone/>
                      </a:pPr>
                      <a:r>
                        <a:rPr lang="en" sz="2400" dirty="0">
                          <a:solidFill>
                            <a:schemeClr val="tx1"/>
                          </a:solidFill>
                        </a:rPr>
                        <a:t>II</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200" dirty="0">
                          <a:solidFill>
                            <a:schemeClr val="tx1"/>
                          </a:solidFill>
                        </a:rPr>
                        <a:t>Details of Outward and inward supplies made during the financial </a:t>
                      </a:r>
                      <a:endParaRPr sz="2200" dirty="0">
                        <a:solidFill>
                          <a:schemeClr val="tx1"/>
                        </a:solidFill>
                      </a:endParaRPr>
                    </a:p>
                    <a:p>
                      <a:pPr marL="0" lvl="0" indent="0" algn="l" rtl="0">
                        <a:spcBef>
                          <a:spcPts val="0"/>
                        </a:spcBef>
                        <a:spcAft>
                          <a:spcPts val="0"/>
                        </a:spcAft>
                        <a:buNone/>
                      </a:pPr>
                      <a:r>
                        <a:rPr lang="en" sz="2200" dirty="0">
                          <a:solidFill>
                            <a:schemeClr val="tx1"/>
                          </a:solidFill>
                        </a:rPr>
                        <a:t>year</a:t>
                      </a:r>
                      <a:endParaRPr sz="2200" dirty="0">
                        <a:solidFill>
                          <a:schemeClr val="tx1"/>
                        </a:solidFill>
                      </a:endParaRPr>
                    </a:p>
                  </a:txBody>
                  <a:tcPr marL="91425" marR="91425" marT="91425" marB="91425"/>
                </a:tc>
                <a:extLst>
                  <a:ext uri="{0D108BD9-81ED-4DB2-BD59-A6C34878D82A}">
                    <a16:rowId xmlns:a16="http://schemas.microsoft.com/office/drawing/2014/main" val="10002"/>
                  </a:ext>
                </a:extLst>
              </a:tr>
              <a:tr h="662532">
                <a:tc>
                  <a:txBody>
                    <a:bodyPr/>
                    <a:lstStyle/>
                    <a:p>
                      <a:pPr marL="0" lvl="0" indent="0" algn="ctr" rtl="0">
                        <a:spcBef>
                          <a:spcPts val="0"/>
                        </a:spcBef>
                        <a:spcAft>
                          <a:spcPts val="0"/>
                        </a:spcAft>
                        <a:buNone/>
                      </a:pPr>
                      <a:r>
                        <a:rPr lang="en" sz="2400" dirty="0">
                          <a:solidFill>
                            <a:schemeClr val="tx1"/>
                          </a:solidFill>
                        </a:rPr>
                        <a:t>III</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200" dirty="0">
                          <a:solidFill>
                            <a:schemeClr val="tx1"/>
                          </a:solidFill>
                        </a:rPr>
                        <a:t>Details of ITC for the financial year</a:t>
                      </a:r>
                      <a:endParaRPr sz="2200" dirty="0">
                        <a:solidFill>
                          <a:schemeClr val="tx1"/>
                        </a:solidFill>
                      </a:endParaRPr>
                    </a:p>
                  </a:txBody>
                  <a:tcPr marL="91425" marR="91425" marT="91425" marB="91425"/>
                </a:tc>
                <a:extLst>
                  <a:ext uri="{0D108BD9-81ED-4DB2-BD59-A6C34878D82A}">
                    <a16:rowId xmlns:a16="http://schemas.microsoft.com/office/drawing/2014/main" val="10003"/>
                  </a:ext>
                </a:extLst>
              </a:tr>
              <a:tr h="588536">
                <a:tc>
                  <a:txBody>
                    <a:bodyPr/>
                    <a:lstStyle/>
                    <a:p>
                      <a:pPr marL="0" lvl="0" indent="0" algn="ctr" rtl="0">
                        <a:spcBef>
                          <a:spcPts val="0"/>
                        </a:spcBef>
                        <a:spcAft>
                          <a:spcPts val="0"/>
                        </a:spcAft>
                        <a:buNone/>
                      </a:pPr>
                      <a:r>
                        <a:rPr lang="en" sz="2400" dirty="0">
                          <a:solidFill>
                            <a:schemeClr val="tx1"/>
                          </a:solidFill>
                        </a:rPr>
                        <a:t>IV</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200" dirty="0">
                          <a:solidFill>
                            <a:schemeClr val="tx1"/>
                          </a:solidFill>
                        </a:rPr>
                        <a:t>Details of tax paid as declared in returns filed during the financial year</a:t>
                      </a:r>
                      <a:endParaRPr sz="2200" dirty="0">
                        <a:solidFill>
                          <a:schemeClr val="tx1"/>
                        </a:solidFill>
                      </a:endParaRPr>
                    </a:p>
                  </a:txBody>
                  <a:tcPr marL="91425" marR="91425" marT="91425" marB="91425"/>
                </a:tc>
                <a:extLst>
                  <a:ext uri="{0D108BD9-81ED-4DB2-BD59-A6C34878D82A}">
                    <a16:rowId xmlns:a16="http://schemas.microsoft.com/office/drawing/2014/main" val="10004"/>
                  </a:ext>
                </a:extLst>
              </a:tr>
              <a:tr h="880999">
                <a:tc>
                  <a:txBody>
                    <a:bodyPr/>
                    <a:lstStyle/>
                    <a:p>
                      <a:pPr marL="0" lvl="0" indent="0" algn="ctr" rtl="0">
                        <a:spcBef>
                          <a:spcPts val="0"/>
                        </a:spcBef>
                        <a:spcAft>
                          <a:spcPts val="0"/>
                        </a:spcAft>
                        <a:buNone/>
                      </a:pPr>
                      <a:r>
                        <a:rPr lang="en" sz="2400" dirty="0">
                          <a:solidFill>
                            <a:schemeClr val="tx1"/>
                          </a:solidFill>
                        </a:rPr>
                        <a:t>V</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200" dirty="0">
                          <a:solidFill>
                            <a:schemeClr val="tx1"/>
                          </a:solidFill>
                        </a:rPr>
                        <a:t>Particulars of the transactions for the FY declared in returns of next FY till the specified period.</a:t>
                      </a:r>
                      <a:endParaRPr sz="2200" dirty="0">
                        <a:solidFill>
                          <a:schemeClr val="tx1"/>
                        </a:solidFill>
                      </a:endParaRPr>
                    </a:p>
                  </a:txBody>
                  <a:tcPr marL="91425" marR="91425" marT="91425" marB="91425"/>
                </a:tc>
                <a:extLst>
                  <a:ext uri="{0D108BD9-81ED-4DB2-BD59-A6C34878D82A}">
                    <a16:rowId xmlns:a16="http://schemas.microsoft.com/office/drawing/2014/main" val="10005"/>
                  </a:ext>
                </a:extLst>
              </a:tr>
              <a:tr h="588536">
                <a:tc>
                  <a:txBody>
                    <a:bodyPr/>
                    <a:lstStyle/>
                    <a:p>
                      <a:pPr marL="0" lvl="0" indent="0" algn="ctr" rtl="0">
                        <a:spcBef>
                          <a:spcPts val="0"/>
                        </a:spcBef>
                        <a:spcAft>
                          <a:spcPts val="0"/>
                        </a:spcAft>
                        <a:buNone/>
                      </a:pPr>
                      <a:r>
                        <a:rPr lang="en" sz="2400" dirty="0">
                          <a:solidFill>
                            <a:schemeClr val="tx1"/>
                          </a:solidFill>
                        </a:rPr>
                        <a:t>VI</a:t>
                      </a:r>
                      <a:endParaRPr sz="2400" dirty="0">
                        <a:solidFill>
                          <a:schemeClr val="tx1"/>
                        </a:solidFill>
                      </a:endParaRPr>
                    </a:p>
                  </a:txBody>
                  <a:tcPr marL="91425" marR="91425" marT="91425" marB="91425"/>
                </a:tc>
                <a:tc>
                  <a:txBody>
                    <a:bodyPr/>
                    <a:lstStyle/>
                    <a:p>
                      <a:pPr marL="0" lvl="0" indent="0" algn="l" rtl="0">
                        <a:spcBef>
                          <a:spcPts val="0"/>
                        </a:spcBef>
                        <a:spcAft>
                          <a:spcPts val="0"/>
                        </a:spcAft>
                        <a:buNone/>
                      </a:pPr>
                      <a:r>
                        <a:rPr lang="en" sz="2200" dirty="0">
                          <a:solidFill>
                            <a:schemeClr val="tx1"/>
                          </a:solidFill>
                        </a:rPr>
                        <a:t>Other Information</a:t>
                      </a:r>
                      <a:endParaRPr sz="2200" dirty="0">
                        <a:solidFill>
                          <a:schemeClr val="tx1"/>
                        </a:solidFill>
                      </a:endParaRPr>
                    </a:p>
                  </a:txBody>
                  <a:tcPr marL="91425" marR="91425" marT="91425" marB="914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5386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399702" y="-4744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PART–II: Table No. 4</a:t>
            </a:r>
            <a:endParaRPr sz="4000" b="1" dirty="0">
              <a:solidFill>
                <a:schemeClr val="tx1"/>
              </a:solidFill>
              <a:latin typeface="Roboto"/>
              <a:ea typeface="Roboto"/>
              <a:cs typeface="Roboto"/>
              <a:sym typeface="Roboto"/>
            </a:endParaRPr>
          </a:p>
        </p:txBody>
      </p:sp>
      <p:sp>
        <p:nvSpPr>
          <p:cNvPr id="147" name="Google Shape;147;p17"/>
          <p:cNvSpPr/>
          <p:nvPr/>
        </p:nvSpPr>
        <p:spPr>
          <a:xfrm flipV="1">
            <a:off x="399700" y="762000"/>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307;p17">
            <a:extLst>
              <a:ext uri="{FF2B5EF4-FFF2-40B4-BE49-F238E27FC236}">
                <a16:creationId xmlns:a16="http://schemas.microsoft.com/office/drawing/2014/main" id="{9463DD21-2E28-0BC5-3B9B-3D741682BD86}"/>
              </a:ext>
            </a:extLst>
          </p:cNvPr>
          <p:cNvPicPr preferRelativeResize="0"/>
          <p:nvPr/>
        </p:nvPicPr>
        <p:blipFill>
          <a:blip r:embed="rId5">
            <a:alphaModFix/>
          </a:blip>
          <a:stretch>
            <a:fillRect/>
          </a:stretch>
        </p:blipFill>
        <p:spPr>
          <a:xfrm>
            <a:off x="475901" y="1031556"/>
            <a:ext cx="13392590" cy="5349243"/>
          </a:xfrm>
          <a:prstGeom prst="rect">
            <a:avLst/>
          </a:prstGeom>
          <a:noFill/>
          <a:ln w="19050">
            <a:solidFill>
              <a:schemeClr val="tx1"/>
            </a:solidFill>
          </a:ln>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649D9688-ED97-20FA-33B9-4C0D244E56C0}"/>
              </a:ext>
            </a:extLst>
          </p:cNvPr>
          <p:cNvSpPr txBox="1"/>
          <p:nvPr/>
        </p:nvSpPr>
        <p:spPr>
          <a:xfrm>
            <a:off x="475901" y="6841069"/>
            <a:ext cx="2013299" cy="830997"/>
          </a:xfrm>
          <a:prstGeom prst="rect">
            <a:avLst/>
          </a:prstGeom>
          <a:noFill/>
        </p:spPr>
        <p:txBody>
          <a:bodyPr wrap="square" rtlCol="0">
            <a:spAutoFit/>
          </a:bodyPr>
          <a:lstStyle/>
          <a:p>
            <a:r>
              <a:rPr lang="en-US" sz="2400" b="1" dirty="0"/>
              <a:t>Mandatory Field</a:t>
            </a:r>
          </a:p>
        </p:txBody>
      </p:sp>
      <p:pic>
        <p:nvPicPr>
          <p:cNvPr id="4" name="Picture 3">
            <a:extLst>
              <a:ext uri="{FF2B5EF4-FFF2-40B4-BE49-F238E27FC236}">
                <a16:creationId xmlns:a16="http://schemas.microsoft.com/office/drawing/2014/main" id="{AFCE0CA4-490E-3C5E-B654-B03F8BC6D9B7}"/>
              </a:ext>
            </a:extLst>
          </p:cNvPr>
          <p:cNvPicPr>
            <a:picLocks noChangeAspect="1"/>
          </p:cNvPicPr>
          <p:nvPr/>
        </p:nvPicPr>
        <p:blipFill>
          <a:blip r:embed="rId6"/>
          <a:stretch>
            <a:fillRect/>
          </a:stretch>
        </p:blipFill>
        <p:spPr>
          <a:xfrm>
            <a:off x="2351087" y="6696074"/>
            <a:ext cx="10639425" cy="1152525"/>
          </a:xfrm>
          <a:prstGeom prst="rect">
            <a:avLst/>
          </a:prstGeom>
          <a:ln w="1905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9154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856902" y="83820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Adjustment in case of Supply</a:t>
            </a:r>
            <a:endParaRPr sz="4000" b="1" dirty="0">
              <a:solidFill>
                <a:schemeClr val="tx1"/>
              </a:solidFill>
              <a:latin typeface="Roboto"/>
              <a:ea typeface="Roboto"/>
              <a:cs typeface="Roboto"/>
              <a:sym typeface="Roboto"/>
            </a:endParaRPr>
          </a:p>
        </p:txBody>
      </p:sp>
      <p:sp>
        <p:nvSpPr>
          <p:cNvPr id="147" name="Google Shape;147;p17"/>
          <p:cNvSpPr/>
          <p:nvPr/>
        </p:nvSpPr>
        <p:spPr>
          <a:xfrm flipV="1">
            <a:off x="933101" y="152061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sp>
        <p:nvSpPr>
          <p:cNvPr id="2" name="TextBox 1">
            <a:extLst>
              <a:ext uri="{FF2B5EF4-FFF2-40B4-BE49-F238E27FC236}">
                <a16:creationId xmlns:a16="http://schemas.microsoft.com/office/drawing/2014/main" id="{B8BBB11D-6334-21C4-1B42-9A23E9302BC7}"/>
              </a:ext>
            </a:extLst>
          </p:cNvPr>
          <p:cNvSpPr txBox="1"/>
          <p:nvPr/>
        </p:nvSpPr>
        <p:spPr>
          <a:xfrm>
            <a:off x="933101" y="1958578"/>
            <a:ext cx="12935390" cy="5827749"/>
          </a:xfrm>
          <a:prstGeom prst="rect">
            <a:avLst/>
          </a:prstGeom>
          <a:noFill/>
        </p:spPr>
        <p:txBody>
          <a:bodyPr wrap="square" rtlCol="0">
            <a:spAutoFit/>
          </a:bodyPr>
          <a:lstStyle/>
          <a:p>
            <a:pPr lvl="0" algn="l" rtl="0">
              <a:lnSpc>
                <a:spcPct val="105000"/>
              </a:lnSpc>
              <a:spcBef>
                <a:spcPts val="0"/>
              </a:spcBef>
              <a:spcAft>
                <a:spcPts val="0"/>
              </a:spcAft>
            </a:pPr>
            <a:r>
              <a:rPr lang="en-US" sz="2400" dirty="0"/>
              <a:t>The registered person has to examine the particulars of the payout against the missed supply or amendment carried out. There can be 2 scenarios, which are as follows :</a:t>
            </a:r>
          </a:p>
          <a:p>
            <a:pPr lvl="0" algn="l" rtl="0">
              <a:lnSpc>
                <a:spcPct val="105000"/>
              </a:lnSpc>
              <a:spcBef>
                <a:spcPts val="1200"/>
              </a:spcBef>
              <a:spcAft>
                <a:spcPts val="0"/>
              </a:spcAft>
            </a:pPr>
            <a:r>
              <a:rPr lang="en-US" sz="2400" dirty="0"/>
              <a:t>If the payment for a transaction was made through Form GSTR-3B or through Form GST DRC-03 for the reporting Financial Year, then the same will be reported in Table no.10 &amp; Table No. 4 of the Form GSTR-9.</a:t>
            </a:r>
          </a:p>
          <a:p>
            <a:pPr marL="342900" lvl="0" indent="-342900" algn="l" rtl="0">
              <a:lnSpc>
                <a:spcPct val="105000"/>
              </a:lnSpc>
              <a:spcBef>
                <a:spcPts val="1200"/>
              </a:spcBef>
              <a:spcAft>
                <a:spcPts val="0"/>
              </a:spcAft>
              <a:buFont typeface="Wingdings" panose="05000000000000000000" pitchFamily="2" charset="2"/>
              <a:buChar char="§"/>
            </a:pPr>
            <a:r>
              <a:rPr lang="en-US" sz="2400" dirty="0"/>
              <a:t>In 1</a:t>
            </a:r>
            <a:r>
              <a:rPr lang="en-US" sz="2400" baseline="30000" dirty="0"/>
              <a:t>st</a:t>
            </a:r>
            <a:r>
              <a:rPr lang="en-US" sz="2400" dirty="0"/>
              <a:t> case, where the payment is made through Form GSTR-3B of the next Financial Year up to the specified date then those transactions will be reported in Table No. 10.</a:t>
            </a:r>
          </a:p>
          <a:p>
            <a:pPr marL="342900" lvl="0" indent="-342900" algn="l" rtl="0">
              <a:lnSpc>
                <a:spcPct val="105000"/>
              </a:lnSpc>
              <a:spcBef>
                <a:spcPts val="1200"/>
              </a:spcBef>
              <a:spcAft>
                <a:spcPts val="0"/>
              </a:spcAft>
              <a:buFont typeface="Wingdings" panose="05000000000000000000" pitchFamily="2" charset="2"/>
              <a:buChar char="§"/>
            </a:pPr>
            <a:r>
              <a:rPr lang="en-US" sz="2400" dirty="0"/>
              <a:t>In 2</a:t>
            </a:r>
            <a:r>
              <a:rPr lang="en-US" sz="2400" baseline="30000" dirty="0"/>
              <a:t>nd</a:t>
            </a:r>
            <a:r>
              <a:rPr lang="en-US" sz="2400" dirty="0"/>
              <a:t> scenario, the taxes have not been paid against the transactions and the registered person desires to pay the tax along with interest in Form GSTR-9, then the said transaction has to be reported in Table 4 and the payment will be made through form DRC-03.</a:t>
            </a:r>
          </a:p>
          <a:p>
            <a:pPr marL="0" lvl="0" indent="0" algn="l" rtl="0">
              <a:lnSpc>
                <a:spcPct val="105000"/>
              </a:lnSpc>
              <a:spcBef>
                <a:spcPts val="1200"/>
              </a:spcBef>
              <a:spcAft>
                <a:spcPts val="0"/>
              </a:spcAft>
              <a:buNone/>
            </a:pPr>
            <a:r>
              <a:rPr lang="en-US" sz="1800" dirty="0"/>
              <a:t>*According to Section 39(9) rectification of any omission or incorrect particulars made in Form GSTR-3B of the financial year shall be allowed in the relevant return or the return filed up to 30th November of the next financial year or the date of furnishing annual return for the said financial year, whichever is earlier</a:t>
            </a:r>
          </a:p>
          <a:p>
            <a:pPr algn="just"/>
            <a:endParaRPr lang="en-US" sz="2400" dirty="0"/>
          </a:p>
        </p:txBody>
      </p:sp>
    </p:spTree>
    <p:extLst>
      <p:ext uri="{BB962C8B-B14F-4D97-AF65-F5344CB8AC3E}">
        <p14:creationId xmlns:p14="http://schemas.microsoft.com/office/powerpoint/2010/main" val="176428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7"/>
          <p:cNvSpPr/>
          <p:nvPr/>
        </p:nvSpPr>
        <p:spPr>
          <a:xfrm>
            <a:off x="0" y="0"/>
            <a:ext cx="14630400" cy="8229600"/>
          </a:xfrm>
          <a:prstGeom prst="rect">
            <a:avLst/>
          </a:prstGeom>
          <a:solidFill>
            <a:srgbClr val="F1F1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pic>
        <p:nvPicPr>
          <p:cNvPr id="144" name="Google Shape;144;p17" descr="Presentation Slides-04.png"/>
          <p:cNvPicPr preferRelativeResize="0"/>
          <p:nvPr/>
        </p:nvPicPr>
        <p:blipFill rotWithShape="1">
          <a:blip r:embed="rId3">
            <a:alphaModFix/>
          </a:blip>
          <a:srcRect/>
          <a:stretch/>
        </p:blipFill>
        <p:spPr>
          <a:xfrm>
            <a:off x="1" y="0"/>
            <a:ext cx="14630397" cy="8229601"/>
          </a:xfrm>
          <a:prstGeom prst="rect">
            <a:avLst/>
          </a:prstGeom>
          <a:noFill/>
          <a:ln>
            <a:noFill/>
          </a:ln>
        </p:spPr>
      </p:pic>
      <p:pic>
        <p:nvPicPr>
          <p:cNvPr id="145" name="Google Shape;145;p17" descr="Presentation Slides-06.png"/>
          <p:cNvPicPr preferRelativeResize="0"/>
          <p:nvPr/>
        </p:nvPicPr>
        <p:blipFill rotWithShape="1">
          <a:blip r:embed="rId4">
            <a:alphaModFix/>
          </a:blip>
          <a:srcRect/>
          <a:stretch/>
        </p:blipFill>
        <p:spPr>
          <a:xfrm>
            <a:off x="13868491" y="228600"/>
            <a:ext cx="539332" cy="533400"/>
          </a:xfrm>
          <a:prstGeom prst="rect">
            <a:avLst/>
          </a:prstGeom>
          <a:noFill/>
          <a:ln>
            <a:noFill/>
          </a:ln>
        </p:spPr>
      </p:pic>
      <p:sp>
        <p:nvSpPr>
          <p:cNvPr id="146" name="Google Shape;146;p17"/>
          <p:cNvSpPr txBox="1"/>
          <p:nvPr/>
        </p:nvSpPr>
        <p:spPr>
          <a:xfrm>
            <a:off x="222577" y="-47446"/>
            <a:ext cx="104063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4000" b="1" dirty="0">
                <a:solidFill>
                  <a:schemeClr val="tx1"/>
                </a:solidFill>
              </a:rPr>
              <a:t>PART–II: Table No. 5</a:t>
            </a:r>
            <a:endParaRPr sz="4000" b="1" dirty="0">
              <a:solidFill>
                <a:srgbClr val="585852"/>
              </a:solidFill>
              <a:latin typeface="Roboto"/>
              <a:ea typeface="Roboto"/>
              <a:cs typeface="Roboto"/>
              <a:sym typeface="Roboto"/>
            </a:endParaRPr>
          </a:p>
        </p:txBody>
      </p:sp>
      <p:sp>
        <p:nvSpPr>
          <p:cNvPr id="147" name="Google Shape;147;p17"/>
          <p:cNvSpPr/>
          <p:nvPr/>
        </p:nvSpPr>
        <p:spPr>
          <a:xfrm flipV="1">
            <a:off x="350837" y="583355"/>
            <a:ext cx="10007426" cy="45719"/>
          </a:xfrm>
          <a:prstGeom prst="rect">
            <a:avLst/>
          </a:prstGeom>
          <a:solidFill>
            <a:srgbClr val="8AAA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rgbClr val="FF0000"/>
              </a:solidFill>
              <a:latin typeface="Calibri"/>
              <a:ea typeface="Calibri"/>
              <a:cs typeface="Calibri"/>
              <a:sym typeface="Calibri"/>
            </a:endParaRPr>
          </a:p>
        </p:txBody>
      </p:sp>
      <p:sp>
        <p:nvSpPr>
          <p:cNvPr id="148" name="Google Shape;148;p17"/>
          <p:cNvSpPr txBox="1"/>
          <p:nvPr/>
        </p:nvSpPr>
        <p:spPr>
          <a:xfrm>
            <a:off x="838200" y="2133600"/>
            <a:ext cx="9032700"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dirty="0">
                <a:solidFill>
                  <a:srgbClr val="8AAA3F"/>
                </a:solidFill>
                <a:latin typeface="Roboto"/>
                <a:ea typeface="Roboto"/>
                <a:cs typeface="Roboto"/>
                <a:sym typeface="Roboto"/>
              </a:rPr>
              <a:t>.</a:t>
            </a:r>
            <a:endParaRPr sz="1800" b="1" dirty="0">
              <a:solidFill>
                <a:srgbClr val="8AAA3F"/>
              </a:solidFill>
              <a:latin typeface="Roboto"/>
              <a:ea typeface="Roboto"/>
              <a:cs typeface="Roboto"/>
              <a:sym typeface="Roboto"/>
            </a:endParaRPr>
          </a:p>
        </p:txBody>
      </p:sp>
      <p:sp>
        <p:nvSpPr>
          <p:cNvPr id="150" name="Google Shape;150;p17"/>
          <p:cNvSpPr txBox="1"/>
          <p:nvPr/>
        </p:nvSpPr>
        <p:spPr>
          <a:xfrm>
            <a:off x="76200" y="78486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US" sz="1200" b="1">
                <a:solidFill>
                  <a:srgbClr val="8AAA3F"/>
                </a:solidFill>
                <a:latin typeface="Roboto"/>
                <a:ea typeface="Roboto"/>
                <a:cs typeface="Roboto"/>
                <a:sym typeface="Roboto"/>
              </a:rPr>
              <a:t>vkalra.com</a:t>
            </a:r>
            <a:endParaRPr sz="1200" b="1">
              <a:solidFill>
                <a:srgbClr val="8AAA3F"/>
              </a:solidFill>
              <a:latin typeface="Roboto"/>
              <a:ea typeface="Roboto"/>
              <a:cs typeface="Roboto"/>
              <a:sym typeface="Roboto"/>
            </a:endParaRPr>
          </a:p>
        </p:txBody>
      </p:sp>
      <p:pic>
        <p:nvPicPr>
          <p:cNvPr id="2" name="Google Shape;332;p21">
            <a:extLst>
              <a:ext uri="{FF2B5EF4-FFF2-40B4-BE49-F238E27FC236}">
                <a16:creationId xmlns:a16="http://schemas.microsoft.com/office/drawing/2014/main" id="{AAABC587-3284-A43B-FF01-8F4BBC81C8F7}"/>
              </a:ext>
            </a:extLst>
          </p:cNvPr>
          <p:cNvPicPr preferRelativeResize="0"/>
          <p:nvPr/>
        </p:nvPicPr>
        <p:blipFill>
          <a:blip r:embed="rId5">
            <a:alphaModFix/>
          </a:blip>
          <a:stretch>
            <a:fillRect/>
          </a:stretch>
        </p:blipFill>
        <p:spPr>
          <a:xfrm>
            <a:off x="350837" y="913805"/>
            <a:ext cx="13517654" cy="5368462"/>
          </a:xfrm>
          <a:prstGeom prst="rect">
            <a:avLst/>
          </a:prstGeom>
          <a:noFill/>
          <a:ln w="19050">
            <a:solidFill>
              <a:schemeClr val="tx1"/>
            </a:solidFill>
          </a:ln>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24D1FAD3-320A-D35A-4E06-9B72D1BA21E3}"/>
              </a:ext>
            </a:extLst>
          </p:cNvPr>
          <p:cNvPicPr>
            <a:picLocks noChangeAspect="1"/>
          </p:cNvPicPr>
          <p:nvPr/>
        </p:nvPicPr>
        <p:blipFill>
          <a:blip r:embed="rId6"/>
          <a:stretch>
            <a:fillRect/>
          </a:stretch>
        </p:blipFill>
        <p:spPr>
          <a:xfrm>
            <a:off x="333903" y="7116002"/>
            <a:ext cx="8459259" cy="799803"/>
          </a:xfrm>
          <a:prstGeom prst="rect">
            <a:avLst/>
          </a:prstGeom>
          <a:ln w="19050">
            <a:solidFill>
              <a:schemeClr val="tx1"/>
            </a:solidFill>
          </a:ln>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E786760D-D686-E77A-D486-616E09C0080D}"/>
              </a:ext>
            </a:extLst>
          </p:cNvPr>
          <p:cNvSpPr txBox="1"/>
          <p:nvPr/>
        </p:nvSpPr>
        <p:spPr>
          <a:xfrm>
            <a:off x="283105" y="6553200"/>
            <a:ext cx="2725363" cy="461665"/>
          </a:xfrm>
          <a:prstGeom prst="rect">
            <a:avLst/>
          </a:prstGeom>
          <a:noFill/>
        </p:spPr>
        <p:txBody>
          <a:bodyPr wrap="square" rtlCol="0">
            <a:spAutoFit/>
          </a:bodyPr>
          <a:lstStyle/>
          <a:p>
            <a:r>
              <a:rPr lang="en-US" sz="2400" b="1" dirty="0"/>
              <a:t>Optional Field</a:t>
            </a:r>
          </a:p>
        </p:txBody>
      </p:sp>
      <p:sp>
        <p:nvSpPr>
          <p:cNvPr id="6" name="TextBox 5">
            <a:extLst>
              <a:ext uri="{FF2B5EF4-FFF2-40B4-BE49-F238E27FC236}">
                <a16:creationId xmlns:a16="http://schemas.microsoft.com/office/drawing/2014/main" id="{B7E8AACB-3B17-7D52-FCB4-9755C53DBBBD}"/>
              </a:ext>
            </a:extLst>
          </p:cNvPr>
          <p:cNvSpPr txBox="1"/>
          <p:nvPr/>
        </p:nvSpPr>
        <p:spPr>
          <a:xfrm>
            <a:off x="9076266" y="7105171"/>
            <a:ext cx="5271029" cy="707886"/>
          </a:xfrm>
          <a:prstGeom prst="rect">
            <a:avLst/>
          </a:prstGeom>
          <a:noFill/>
        </p:spPr>
        <p:txBody>
          <a:bodyPr wrap="square" rtlCol="0">
            <a:spAutoFit/>
          </a:bodyPr>
          <a:lstStyle/>
          <a:p>
            <a:r>
              <a:rPr lang="en-US" sz="2000" dirty="0">
                <a:ln>
                  <a:solidFill>
                    <a:schemeClr val="tx1"/>
                  </a:solidFill>
                </a:ln>
              </a:rPr>
              <a:t>Nil rated &amp; Exempted supply can be shown in Exempted supply only</a:t>
            </a:r>
          </a:p>
        </p:txBody>
      </p:sp>
    </p:spTree>
    <p:extLst>
      <p:ext uri="{BB962C8B-B14F-4D97-AF65-F5344CB8AC3E}">
        <p14:creationId xmlns:p14="http://schemas.microsoft.com/office/powerpoint/2010/main" val="1153101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3104</Words>
  <Application>Microsoft Office PowerPoint</Application>
  <PresentationFormat>Custom</PresentationFormat>
  <Paragraphs>258</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Roboto</vt:lpstr>
      <vt:lpstr>Wingdings</vt:lpstr>
      <vt:lpstr>Arial</vt:lpstr>
      <vt:lpstr>Vrinda</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Agrawal</dc:creator>
  <cp:lastModifiedBy>Priya Agrawal</cp:lastModifiedBy>
  <cp:revision>68</cp:revision>
  <dcterms:modified xsi:type="dcterms:W3CDTF">2024-01-23T11:48:17Z</dcterms:modified>
</cp:coreProperties>
</file>